
<file path=[Content_Types].xml><?xml version="1.0" encoding="utf-8"?>
<Types xmlns="http://schemas.openxmlformats.org/package/2006/content-types">
  <Default Extension="rels" ContentType="application/vnd.openxmlformats-package.relationships+xml"/>
  <Default Extension="png" ContentType="image/png"/>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22"/>
  </p:notesMasterIdLst>
  <p:sldIdLst>
    <p:sldId id="256" r:id="rId2"/>
    <p:sldId id="276" r:id="rId3"/>
    <p:sldId id="271" r:id="rId4"/>
    <p:sldId id="257" r:id="rId5"/>
    <p:sldId id="272" r:id="rId6"/>
    <p:sldId id="273" r:id="rId7"/>
    <p:sldId id="274"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5" r:id="rId21"/>
  </p:sldIdLst>
  <p:sldSz cx="13004800" cy="9753600"/>
  <p:notesSz cx="6858000" cy="9144000"/>
  <p:defaultTextStyle>
    <a:lvl1pPr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1pPr>
    <a:lvl2pPr indent="2286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2pPr>
    <a:lvl3pPr indent="4572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3pPr>
    <a:lvl4pPr indent="6858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4pPr>
    <a:lvl5pPr indent="9144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5pPr>
    <a:lvl6pPr indent="11430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6pPr>
    <a:lvl7pPr indent="13716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7pPr>
    <a:lvl8pPr indent="16002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8pPr>
    <a:lvl9pPr indent="1828800" algn="ctr" defTabSz="584200">
      <a:lnSpc>
        <a:spcPct val="120000"/>
      </a:lnSpc>
      <a:defRPr sz="3200">
        <a:solidFill>
          <a:srgbClr val="4F5C3F"/>
        </a:solidFill>
        <a:effectLst>
          <a:outerShdw blurRad="25400" dist="12700" rotWithShape="0">
            <a:srgbClr val="FFFFFF">
              <a:alpha val="45000"/>
            </a:srgbClr>
          </a:outerShdw>
        </a:effectLst>
        <a:latin typeface="+mn-lt"/>
        <a:ea typeface="+mn-ea"/>
        <a:cs typeface="+mn-cs"/>
        <a:sym typeface="Georgi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tcStyle>
    </a:firstRow>
  </a:tblStyle>
  <a:tblStyle styleId="{C7B018BB-80A7-4F77-B60F-C8B233D01FF8}" styleName="">
    <a:tblBg/>
    <a:wholeTbl>
      <a:tcTxStyle b="off" i="off">
        <a:fontRef idx="minor">
          <a:srgbClr val="162732">
            <a:alpha val="80000"/>
          </a:srgbClr>
        </a:fontRef>
        <a:srgbClr val="162732">
          <a:alpha val="8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rgbClr val="162732">
            <a:alpha val="80000"/>
          </a:srgbClr>
        </a:fontRef>
        <a:srgbClr val="162732">
          <a:alpha val="80000"/>
        </a:srgbClr>
      </a:tcTxStyle>
      <a:tcStyle>
        <a:tcBdr>
          <a:left>
            <a:ln w="12700" cap="flat">
              <a:solidFill>
                <a:srgbClr val="162732"/>
              </a:solidFill>
              <a:prstDash val="solid"/>
              <a:miter lim="400000"/>
            </a:ln>
          </a:left>
          <a:right>
            <a:ln w="25400" cap="flat">
              <a:solidFill>
                <a:srgbClr val="16273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rgbClr val="162732"/>
              </a:solidFill>
              <a:prstDash val="solid"/>
              <a:miter lim="400000"/>
            </a:ln>
          </a:top>
          <a:bottom>
            <a:ln w="12700" cap="flat">
              <a:solidFill>
                <a:srgbClr val="162732"/>
              </a:solidFill>
              <a:prstDash val="solid"/>
              <a:miter lim="400000"/>
            </a:ln>
          </a:bottom>
          <a:insideH>
            <a:ln w="12700" cap="flat">
              <a:solidFill>
                <a:srgbClr val="EDEADB"/>
              </a:solidFill>
              <a:prstDash val="solid"/>
              <a:miter lim="400000"/>
            </a:ln>
          </a:insideH>
          <a:insideV>
            <a:ln w="12700" cap="flat">
              <a:noFill/>
              <a:miter lim="400000"/>
            </a:ln>
          </a:insideV>
        </a:tcBdr>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rgbClr val="162732"/>
              </a:solidFill>
              <a:prstDash val="solid"/>
              <a:miter lim="400000"/>
            </a:ln>
          </a:top>
          <a:bottom>
            <a:ln w="25400" cap="flat">
              <a:solidFill>
                <a:srgbClr val="162732"/>
              </a:solidFill>
              <a:prstDash val="solid"/>
              <a:miter lim="400000"/>
            </a:ln>
          </a:bottom>
          <a:insideH>
            <a:ln w="12700" cap="flat">
              <a:solidFill>
                <a:srgbClr val="DFDBD1"/>
              </a:solidFill>
              <a:prstDash val="solid"/>
              <a:miter lim="400000"/>
            </a:ln>
          </a:insideH>
          <a:insideV>
            <a:ln w="12700" cap="flat">
              <a:noFill/>
              <a:miter lim="400000"/>
            </a:ln>
          </a:insideV>
        </a:tcBdr>
      </a:tcStyle>
    </a:firstRow>
  </a:tblStyle>
  <a:tblStyle styleId="{EEE7283C-3CF3-47DC-8721-378D4A62B228}" styleName="">
    <a:tblBg/>
    <a:wholeTbl>
      <a:tcTxStyle b="off" i="off">
        <a:fontRef idx="minor">
          <a:srgbClr val="4F5C3F"/>
        </a:fontRef>
        <a:srgbClr val="4F5C3F"/>
      </a:tcTxStyle>
      <a:tcStyle>
        <a:tcBdr>
          <a:left>
            <a:ln w="12700" cap="flat">
              <a:solidFill>
                <a:srgbClr val="595C35"/>
              </a:solidFill>
              <a:custDash>
                <a:ds d="200000" sp="200000"/>
              </a:custDash>
              <a:miter lim="400000"/>
            </a:ln>
          </a:left>
          <a:right>
            <a:ln w="12700" cap="flat">
              <a:solidFill>
                <a:srgbClr val="595C35"/>
              </a:solidFill>
              <a:custDash>
                <a:ds d="200000" sp="200000"/>
              </a:custDash>
              <a:miter lim="400000"/>
            </a:ln>
          </a:right>
          <a:top>
            <a:ln w="12700" cap="flat">
              <a:solidFill>
                <a:srgbClr val="595C35"/>
              </a:solidFill>
              <a:custDash>
                <a:ds d="200000" sp="200000"/>
              </a:custDash>
              <a:miter lim="400000"/>
            </a:ln>
          </a:top>
          <a:bottom>
            <a:ln w="12700" cap="flat">
              <a:solidFill>
                <a:srgbClr val="595C35"/>
              </a:solidFill>
              <a:custDash>
                <a:ds d="200000" sp="200000"/>
              </a:custDash>
              <a:miter lim="400000"/>
            </a:ln>
          </a:bottom>
          <a:insideH>
            <a:ln w="12700" cap="flat">
              <a:solidFill>
                <a:srgbClr val="595C35"/>
              </a:solidFill>
              <a:custDash>
                <a:ds d="200000" sp="200000"/>
              </a:custDash>
              <a:miter lim="400000"/>
            </a:ln>
          </a:insideH>
          <a:insideV>
            <a:ln w="12700" cap="flat">
              <a:solidFill>
                <a:srgbClr val="595C35"/>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rgbClr val="162732"/>
              </a:solidFill>
              <a:prstDash val="solid"/>
              <a:miter lim="400000"/>
            </a:ln>
          </a:left>
          <a:right>
            <a:ln w="12700" cap="flat">
              <a:solidFill>
                <a:srgbClr val="595C35"/>
              </a:solidFill>
              <a:custDash>
                <a:ds d="200000" sp="200000"/>
              </a:custDash>
              <a:miter lim="400000"/>
            </a:ln>
          </a:right>
          <a:top>
            <a:ln w="12700" cap="flat">
              <a:solidFill>
                <a:srgbClr val="595C35"/>
              </a:solidFill>
              <a:custDash>
                <a:ds d="200000" sp="200000"/>
              </a:custDash>
              <a:miter lim="400000"/>
            </a:ln>
          </a:top>
          <a:bottom>
            <a:ln w="12700" cap="flat">
              <a:solidFill>
                <a:srgbClr val="595C35"/>
              </a:solidFill>
              <a:custDash>
                <a:ds d="200000" sp="200000"/>
              </a:custDash>
              <a:miter lim="400000"/>
            </a:ln>
          </a:bottom>
          <a:insideH>
            <a:ln w="12700" cap="flat">
              <a:solidFill>
                <a:srgbClr val="595C35"/>
              </a:solidFill>
              <a:custDash>
                <a:ds d="200000" sp="200000"/>
              </a:custDash>
              <a:miter lim="400000"/>
            </a:ln>
          </a:insideH>
          <a:insideV>
            <a:ln w="12700" cap="flat">
              <a:solidFill>
                <a:srgbClr val="595C35"/>
              </a:solidFill>
              <a:custDash>
                <a:ds d="200000" sp="200000"/>
              </a:custDash>
              <a:miter lim="400000"/>
            </a:ln>
          </a:insideV>
        </a:tcBdr>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rgbClr val="595C35"/>
              </a:solidFill>
              <a:prstDash val="solid"/>
              <a:miter lim="400000"/>
            </a:ln>
          </a:top>
          <a:bottom>
            <a:ln w="12700" cap="flat">
              <a:solidFill>
                <a:srgbClr val="162732"/>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rgbClr val="162732"/>
              </a:solidFill>
              <a:prstDash val="solid"/>
              <a:miter lim="400000"/>
            </a:ln>
          </a:top>
          <a:bottom>
            <a:ln w="25400" cap="flat">
              <a:solidFill>
                <a:srgbClr val="595C35"/>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rgbClr val="828852"/>
              </a:solidFill>
              <a:custDash>
                <a:ds d="200000" sp="200000"/>
              </a:custDash>
              <a:miter lim="400000"/>
            </a:ln>
          </a:top>
          <a:bottom>
            <a:ln w="12700" cap="flat">
              <a:solidFill>
                <a:srgbClr val="828852"/>
              </a:solidFill>
              <a:custDash>
                <a:ds d="200000" sp="200000"/>
              </a:custDash>
              <a:miter lim="400000"/>
            </a:ln>
          </a:bottom>
          <a:insideH>
            <a:ln w="12700" cap="flat">
              <a:solidFill>
                <a:srgbClr val="82885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rgbClr val="828852"/>
              </a:solidFill>
              <a:prstDash val="solid"/>
              <a:miter lim="400000"/>
            </a:ln>
          </a:right>
          <a:top>
            <a:ln w="12700" cap="flat">
              <a:solidFill>
                <a:srgbClr val="828852">
                  <a:alpha val="60000"/>
                </a:srgbClr>
              </a:solidFill>
              <a:custDash>
                <a:ds d="200000" sp="200000"/>
              </a:custDash>
              <a:miter lim="400000"/>
            </a:ln>
          </a:top>
          <a:bottom>
            <a:ln w="12700" cap="flat">
              <a:solidFill>
                <a:srgbClr val="828852">
                  <a:alpha val="60000"/>
                </a:srgbClr>
              </a:solidFill>
              <a:custDash>
                <a:ds d="200000" sp="200000"/>
              </a:custDash>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828852"/>
              </a:solidFill>
              <a:prstDash val="solid"/>
              <a:miter lim="400000"/>
            </a:ln>
          </a:top>
          <a:bottom>
            <a:ln w="12700" cap="flat">
              <a:noFill/>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rgbClr val="828852"/>
              </a:solidFill>
              <a:prstDash val="solid"/>
              <a:miter lim="400000"/>
            </a:ln>
          </a:bottom>
          <a:insideH>
            <a:ln w="12700" cap="flat">
              <a:solidFill>
                <a:srgbClr val="828852">
                  <a:alpha val="60000"/>
                </a:srgb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64" d="100"/>
          <a:sy n="64" d="100"/>
        </p:scale>
        <p:origin x="-848" y="-112"/>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825500" y="3048000"/>
            <a:ext cx="11353800" cy="2273300"/>
          </a:xfrm>
          <a:prstGeom prst="rect">
            <a:avLst/>
          </a:prstGeom>
          <a:effectLst>
            <a:outerShdw blurRad="25400" dist="12700" dir="5400000" rotWithShape="0">
              <a:srgbClr val="FFFFFF"/>
            </a:outerShdw>
          </a:effectLst>
        </p:spPr>
        <p:txBody>
          <a:bodyPr anchor="b"/>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Title Text</a:t>
            </a:r>
          </a:p>
        </p:txBody>
      </p:sp>
      <p:sp>
        <p:nvSpPr>
          <p:cNvPr id="6" name="Shape 6"/>
          <p:cNvSpPr>
            <a:spLocks noGrp="1"/>
          </p:cNvSpPr>
          <p:nvPr>
            <p:ph type="body" idx="1"/>
          </p:nvPr>
        </p:nvSpPr>
        <p:spPr>
          <a:xfrm>
            <a:off x="825500" y="5308600"/>
            <a:ext cx="11353800" cy="1295400"/>
          </a:xfrm>
          <a:prstGeom prst="rect">
            <a:avLst/>
          </a:prstGeom>
        </p:spPr>
        <p:txBody>
          <a:bodyPr anchor="t"/>
          <a:lstStyle>
            <a:lvl1pPr marL="0" indent="0" algn="ctr">
              <a:spcBef>
                <a:spcPts val="0"/>
              </a:spcBef>
              <a:buSzTx/>
              <a:buFontTx/>
              <a:buNone/>
              <a:defRPr sz="3200" i="1"/>
            </a:lvl1pPr>
            <a:lvl2pPr marL="0" indent="228600" algn="ctr">
              <a:spcBef>
                <a:spcPts val="0"/>
              </a:spcBef>
              <a:buSzTx/>
              <a:buFontTx/>
              <a:buNone/>
              <a:defRPr sz="3200" i="1"/>
            </a:lvl2pPr>
            <a:lvl3pPr marL="0" indent="457200" algn="ctr">
              <a:spcBef>
                <a:spcPts val="0"/>
              </a:spcBef>
              <a:buSzTx/>
              <a:buFontTx/>
              <a:buNone/>
              <a:defRPr sz="3200" i="1"/>
            </a:lvl3pPr>
            <a:lvl4pPr marL="0" indent="685800" algn="ctr">
              <a:spcBef>
                <a:spcPts val="0"/>
              </a:spcBef>
              <a:buSzTx/>
              <a:buFontTx/>
              <a:buNone/>
              <a:defRPr sz="3200" i="1"/>
            </a:lvl4pPr>
            <a:lvl5pPr marL="0" indent="914400" algn="ctr">
              <a:spcBef>
                <a:spcPts val="0"/>
              </a:spcBef>
              <a:buSzTx/>
              <a:buFontTx/>
              <a:buNone/>
              <a:defRPr sz="3200" i="1"/>
            </a:lvl5pPr>
          </a:lstStyle>
          <a:p>
            <a:pPr lvl="0">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One</a:t>
            </a:r>
          </a:p>
          <a:p>
            <a:pPr lvl="1">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Two</a:t>
            </a:r>
          </a:p>
          <a:p>
            <a:pPr lvl="2">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Three</a:t>
            </a:r>
          </a:p>
          <a:p>
            <a:pPr lvl="3">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Four</a:t>
            </a:r>
          </a:p>
          <a:p>
            <a:pPr lvl="4">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xfrm>
            <a:off x="914400" y="317500"/>
            <a:ext cx="11176000" cy="1778000"/>
          </a:xfrm>
          <a:prstGeom prst="rect">
            <a:avLst/>
          </a:prstGeom>
        </p:spPr>
        <p:txBody>
          <a:bodyPr/>
          <a:lstStyle>
            <a:lvl1pPr>
              <a:lnSpc>
                <a:spcPct val="100000"/>
              </a:lnSpc>
              <a:defRPr sz="5800" cap="none" spc="0">
                <a:solidFill>
                  <a:srgbClr val="817463"/>
                </a:solidFill>
                <a:latin typeface="Baskerville"/>
                <a:ea typeface="Baskerville"/>
                <a:cs typeface="Baskerville"/>
                <a:sym typeface="Baskerville"/>
              </a:defRPr>
            </a:lvl1pPr>
          </a:lstStyle>
          <a:p>
            <a:pPr lvl="0">
              <a:defRPr sz="1800">
                <a:solidFill>
                  <a:srgbClr val="000000"/>
                </a:solidFill>
                <a:effectLst/>
              </a:defRPr>
            </a:pPr>
            <a:r>
              <a:rPr sz="5800">
                <a:solidFill>
                  <a:srgbClr val="817463"/>
                </a:solidFill>
              </a:rP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50240" y="2167467"/>
            <a:ext cx="11704320" cy="6502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a:xfrm>
            <a:off x="8236374" y="8822993"/>
            <a:ext cx="3684693" cy="546202"/>
          </a:xfrm>
          <a:prstGeom prst="rect">
            <a:avLst/>
          </a:prstGeom>
        </p:spPr>
        <p:txBody>
          <a:bodyPr lIns="130046" tIns="65023" rIns="130046" bIns="65023"/>
          <a:lstStyle/>
          <a:p>
            <a:fld id="{1A545E3F-27B2-2C40-B8A0-5404AD81EDA6}" type="datetimeFigureOut">
              <a:rPr lang="en-US" smtClean="0"/>
              <a:pPr/>
              <a:t>4/17/17</a:t>
            </a:fld>
            <a:endParaRPr lang="en-US"/>
          </a:p>
        </p:txBody>
      </p:sp>
      <p:sp>
        <p:nvSpPr>
          <p:cNvPr id="15" name="Slide Number Placeholder 14"/>
          <p:cNvSpPr>
            <a:spLocks noGrp="1"/>
          </p:cNvSpPr>
          <p:nvPr>
            <p:ph type="sldNum" sz="quarter" idx="15"/>
          </p:nvPr>
        </p:nvSpPr>
        <p:spPr>
          <a:xfrm>
            <a:off x="11961707" y="8791511"/>
            <a:ext cx="866987" cy="650240"/>
          </a:xfrm>
          <a:prstGeom prst="rect">
            <a:avLst/>
          </a:prstGeom>
        </p:spPr>
        <p:txBody>
          <a:bodyPr lIns="130046" tIns="65023" rIns="130046" bIns="65023"/>
          <a:lstStyle>
            <a:lvl1pPr algn="ctr">
              <a:defRPr/>
            </a:lvl1pPr>
          </a:lstStyle>
          <a:p>
            <a:fld id="{4777AE73-CCCA-A347-A68A-C895C2C905D2}" type="slidenum">
              <a:rPr lang="en-US" smtClean="0"/>
              <a:pPr/>
              <a:t>‹#›</a:t>
            </a:fld>
            <a:endParaRPr lang="en-US"/>
          </a:p>
        </p:txBody>
      </p:sp>
      <p:sp>
        <p:nvSpPr>
          <p:cNvPr id="16" name="Footer Placeholder 15"/>
          <p:cNvSpPr>
            <a:spLocks noGrp="1"/>
          </p:cNvSpPr>
          <p:nvPr>
            <p:ph type="ftr" sz="quarter" idx="16"/>
          </p:nvPr>
        </p:nvSpPr>
        <p:spPr>
          <a:xfrm>
            <a:off x="3034453" y="8822993"/>
            <a:ext cx="5093547" cy="546202"/>
          </a:xfrm>
          <a:prstGeom prst="rect">
            <a:avLst/>
          </a:prstGeom>
        </p:spPr>
        <p:txBody>
          <a:bodyPr lIns="130046" tIns="65023" rIns="130046" bIns="65023"/>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825500" y="7137400"/>
            <a:ext cx="11353800" cy="1181100"/>
          </a:xfrm>
          <a:prstGeom prst="rect">
            <a:avLst/>
          </a:prstGeom>
        </p:spPr>
        <p:txBody>
          <a:bodyPr anchor="b"/>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Title Text</a:t>
            </a:r>
          </a:p>
        </p:txBody>
      </p:sp>
      <p:sp>
        <p:nvSpPr>
          <p:cNvPr id="9" name="Shape 9"/>
          <p:cNvSpPr>
            <a:spLocks noGrp="1"/>
          </p:cNvSpPr>
          <p:nvPr>
            <p:ph type="body" idx="1"/>
          </p:nvPr>
        </p:nvSpPr>
        <p:spPr>
          <a:xfrm>
            <a:off x="825500" y="8305800"/>
            <a:ext cx="11353800" cy="889000"/>
          </a:xfrm>
          <a:prstGeom prst="rect">
            <a:avLst/>
          </a:prstGeom>
        </p:spPr>
        <p:txBody>
          <a:bodyPr anchor="t"/>
          <a:lstStyle>
            <a:lvl1pPr marL="0" indent="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2286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4572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6858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914400" algn="ctr">
              <a:spcBef>
                <a:spcPts val="0"/>
              </a:spcBef>
              <a:buSzTx/>
              <a:buFontTx/>
              <a:buNone/>
              <a:defRPr sz="4300" i="1">
                <a:solidFill>
                  <a:srgbClr val="F6E0AB"/>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pPr lvl="0">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Body Level One</a:t>
            </a:r>
          </a:p>
          <a:p>
            <a:pPr lvl="1">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Body Level Two</a:t>
            </a:r>
          </a:p>
          <a:p>
            <a:pPr lvl="2">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Body Level Three</a:t>
            </a:r>
          </a:p>
          <a:p>
            <a:pPr lvl="3">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Body Level Four</a:t>
            </a:r>
          </a:p>
          <a:p>
            <a:pPr lvl="4">
              <a:defRPr sz="1800" i="0">
                <a:solidFill>
                  <a:srgbClr val="000000"/>
                </a:solidFill>
                <a:effectLst/>
              </a:defRPr>
            </a:pPr>
            <a:r>
              <a:rPr sz="4300" i="1">
                <a:solidFill>
                  <a:srgbClr val="F6E0AB"/>
                </a:solidFill>
                <a:effectLst>
                  <a:outerShdw blurRad="12700" dist="25400" dir="16200000" rotWithShape="0">
                    <a:srgbClr val="000000">
                      <a:alpha val="30000"/>
                    </a:srgbClr>
                  </a:outerShdw>
                </a:effectLst>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25500" y="3733800"/>
            <a:ext cx="11353800" cy="2273300"/>
          </a:xfrm>
          <a:prstGeom prst="rect">
            <a:avLst/>
          </a:prstGeom>
          <a:effectLst>
            <a:outerShdw blurRad="25400" dist="12700" dir="5400000" rotWithShape="0">
              <a:srgbClr val="FFFFFF"/>
            </a:outerShdw>
          </a:effectLst>
        </p:spPr>
        <p:txBody>
          <a:bodyPr/>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304800" y="1778000"/>
            <a:ext cx="7327900" cy="3340100"/>
          </a:xfrm>
          <a:prstGeom prst="rect">
            <a:avLst/>
          </a:prstGeom>
          <a:effectLst>
            <a:outerShdw blurRad="25400" dist="12700" dir="5400000" rotWithShape="0">
              <a:srgbClr val="FFFFFF"/>
            </a:outerShdw>
          </a:effectLst>
        </p:spPr>
        <p:txBody>
          <a:bodyPr anchor="b"/>
          <a:lstStyle>
            <a:lvl1pPr>
              <a:defRPr>
                <a:solidFill>
                  <a:srgbClr val="4F5C3F">
                    <a:alpha val="69000"/>
                  </a:srgbClr>
                </a:solidFill>
                <a:effectLst>
                  <a:outerShdw blurRad="25400" dist="12700" dir="16200000" rotWithShape="0">
                    <a:srgbClr val="3A3A3A">
                      <a:alpha val="35000"/>
                    </a:srgbClr>
                  </a:outerShdw>
                </a:effectLst>
              </a:defRPr>
            </a:lvl1pPr>
          </a:lstStyle>
          <a:p>
            <a:pPr lvl="0">
              <a:defRPr sz="1800" cap="none" spc="0">
                <a:solidFill>
                  <a:srgbClr val="000000"/>
                </a:solidFill>
                <a:effectLst/>
              </a:defRPr>
            </a:pPr>
            <a:r>
              <a:rPr sz="6400" cap="all" spc="320">
                <a:solidFill>
                  <a:srgbClr val="4F5C3F">
                    <a:alpha val="69000"/>
                  </a:srgbClr>
                </a:solidFill>
                <a:effectLst>
                  <a:outerShdw blurRad="25400" dist="12700" dir="16200000" rotWithShape="0">
                    <a:srgbClr val="3A3A3A">
                      <a:alpha val="35000"/>
                    </a:srgbClr>
                  </a:outerShdw>
                </a:effectLst>
              </a:rPr>
              <a:t>Title Text</a:t>
            </a:r>
          </a:p>
        </p:txBody>
      </p:sp>
      <p:sp>
        <p:nvSpPr>
          <p:cNvPr id="14" name="Shape 14"/>
          <p:cNvSpPr>
            <a:spLocks noGrp="1"/>
          </p:cNvSpPr>
          <p:nvPr>
            <p:ph type="body" idx="1"/>
          </p:nvPr>
        </p:nvSpPr>
        <p:spPr>
          <a:xfrm>
            <a:off x="304800" y="5168900"/>
            <a:ext cx="7327900" cy="2743200"/>
          </a:xfrm>
          <a:prstGeom prst="rect">
            <a:avLst/>
          </a:prstGeom>
        </p:spPr>
        <p:txBody>
          <a:bodyPr anchor="t"/>
          <a:lstStyle>
            <a:lvl1pPr marL="0" indent="0" algn="ctr">
              <a:spcBef>
                <a:spcPts val="0"/>
              </a:spcBef>
              <a:buSzTx/>
              <a:buFontTx/>
              <a:buNone/>
              <a:defRPr sz="3200" i="1"/>
            </a:lvl1pPr>
            <a:lvl2pPr marL="0" indent="228600" algn="ctr">
              <a:spcBef>
                <a:spcPts val="0"/>
              </a:spcBef>
              <a:buSzTx/>
              <a:buFontTx/>
              <a:buNone/>
              <a:defRPr sz="3200" i="1"/>
            </a:lvl2pPr>
            <a:lvl3pPr marL="0" indent="457200" algn="ctr">
              <a:spcBef>
                <a:spcPts val="0"/>
              </a:spcBef>
              <a:buSzTx/>
              <a:buFontTx/>
              <a:buNone/>
              <a:defRPr sz="3200" i="1"/>
            </a:lvl3pPr>
            <a:lvl4pPr marL="0" indent="685800" algn="ctr">
              <a:spcBef>
                <a:spcPts val="0"/>
              </a:spcBef>
              <a:buSzTx/>
              <a:buFontTx/>
              <a:buNone/>
              <a:defRPr sz="3200" i="1"/>
            </a:lvl4pPr>
            <a:lvl5pPr marL="0" indent="914400" algn="ctr">
              <a:spcBef>
                <a:spcPts val="0"/>
              </a:spcBef>
              <a:buSzTx/>
              <a:buFontTx/>
              <a:buNone/>
              <a:defRPr sz="3200" i="1"/>
            </a:lvl5pPr>
          </a:lstStyle>
          <a:p>
            <a:pPr lvl="0">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One</a:t>
            </a:r>
          </a:p>
          <a:p>
            <a:pPr lvl="1">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Two</a:t>
            </a:r>
          </a:p>
          <a:p>
            <a:pPr lvl="2">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Three</a:t>
            </a:r>
          </a:p>
          <a:p>
            <a:pPr lvl="3">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Four</a:t>
            </a:r>
          </a:p>
          <a:p>
            <a:pPr lvl="4">
              <a:defRPr sz="1800" i="0">
                <a:solidFill>
                  <a:srgbClr val="000000"/>
                </a:solidFill>
                <a:effectLst/>
              </a:defRPr>
            </a:pPr>
            <a:r>
              <a:rPr sz="3200" i="1">
                <a:solidFill>
                  <a:srgbClr val="4F5C3F"/>
                </a:solidFill>
                <a:effectLst>
                  <a:outerShdw blurRad="25400" dist="12700" rotWithShape="0">
                    <a:srgbClr val="FFFFFF">
                      <a:alpha val="45000"/>
                    </a:srgbClr>
                  </a:outerShdw>
                </a:effectLst>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One</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Two</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Three</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Four</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Title Text</a:t>
            </a:r>
          </a:p>
        </p:txBody>
      </p:sp>
      <p:sp>
        <p:nvSpPr>
          <p:cNvPr id="22" name="Shape 22"/>
          <p:cNvSpPr>
            <a:spLocks noGrp="1"/>
          </p:cNvSpPr>
          <p:nvPr>
            <p:ph type="body" idx="1"/>
          </p:nvPr>
        </p:nvSpPr>
        <p:spPr>
          <a:xfrm>
            <a:off x="825500" y="2768600"/>
            <a:ext cx="5422900" cy="6184900"/>
          </a:xfrm>
          <a:prstGeom prst="rect">
            <a:avLst/>
          </a:prstGeom>
        </p:spPr>
        <p:txBody>
          <a:bodyPr/>
          <a:lstStyle>
            <a:lvl1pPr marL="406400" indent="-406400">
              <a:spcBef>
                <a:spcPts val="3600"/>
              </a:spcBef>
              <a:buBlip>
                <a:blip r:embed="rId2"/>
              </a:buBlip>
              <a:defRPr sz="3200"/>
            </a:lvl1pPr>
            <a:lvl2pPr marL="812800" indent="-406400">
              <a:spcBef>
                <a:spcPts val="3600"/>
              </a:spcBef>
              <a:buBlip>
                <a:blip r:embed="rId2"/>
              </a:buBlip>
              <a:defRPr sz="3200"/>
            </a:lvl2pPr>
            <a:lvl3pPr marL="1219200" indent="-406400">
              <a:spcBef>
                <a:spcPts val="3600"/>
              </a:spcBef>
              <a:buBlip>
                <a:blip r:embed="rId2"/>
              </a:buBlip>
              <a:defRPr sz="3200"/>
            </a:lvl3pPr>
            <a:lvl4pPr marL="1625600" indent="-406400">
              <a:spcBef>
                <a:spcPts val="3600"/>
              </a:spcBef>
              <a:buBlip>
                <a:blip r:embed="rId2"/>
              </a:buBlip>
              <a:defRPr sz="3200"/>
            </a:lvl4pPr>
            <a:lvl5pPr marL="2032000" indent="-406400">
              <a:spcBef>
                <a:spcPts val="3600"/>
              </a:spcBef>
              <a:buBlip>
                <a:blip r:embed="rId2"/>
              </a:buBlip>
              <a:defRPr sz="3200"/>
            </a:lvl5pPr>
          </a:lstStyle>
          <a:p>
            <a:pPr lvl="0">
              <a:defRPr sz="1800">
                <a:solidFill>
                  <a:srgbClr val="000000"/>
                </a:solidFill>
                <a:effectLst/>
              </a:defRPr>
            </a:pPr>
            <a:r>
              <a:rPr sz="3200">
                <a:solidFill>
                  <a:srgbClr val="4F5C3F"/>
                </a:solidFill>
                <a:effectLst>
                  <a:outerShdw blurRad="25400" dist="12700" rotWithShape="0">
                    <a:srgbClr val="FFFFFF">
                      <a:alpha val="45000"/>
                    </a:srgbClr>
                  </a:outerShdw>
                </a:effectLst>
              </a:rPr>
              <a:t>Body Level One</a:t>
            </a:r>
          </a:p>
          <a:p>
            <a:pPr lvl="1">
              <a:defRPr sz="1800">
                <a:solidFill>
                  <a:srgbClr val="000000"/>
                </a:solidFill>
                <a:effectLst/>
              </a:defRPr>
            </a:pPr>
            <a:r>
              <a:rPr sz="3200">
                <a:solidFill>
                  <a:srgbClr val="4F5C3F"/>
                </a:solidFill>
                <a:effectLst>
                  <a:outerShdw blurRad="25400" dist="12700" rotWithShape="0">
                    <a:srgbClr val="FFFFFF">
                      <a:alpha val="45000"/>
                    </a:srgbClr>
                  </a:outerShdw>
                </a:effectLst>
              </a:rPr>
              <a:t>Body Level Two</a:t>
            </a:r>
          </a:p>
          <a:p>
            <a:pPr lvl="2">
              <a:defRPr sz="1800">
                <a:solidFill>
                  <a:srgbClr val="000000"/>
                </a:solidFill>
                <a:effectLst/>
              </a:defRPr>
            </a:pPr>
            <a:r>
              <a:rPr sz="3200">
                <a:solidFill>
                  <a:srgbClr val="4F5C3F"/>
                </a:solidFill>
                <a:effectLst>
                  <a:outerShdw blurRad="25400" dist="12700" rotWithShape="0">
                    <a:srgbClr val="FFFFFF">
                      <a:alpha val="45000"/>
                    </a:srgbClr>
                  </a:outerShdw>
                </a:effectLst>
              </a:rPr>
              <a:t>Body Level Three</a:t>
            </a:r>
          </a:p>
          <a:p>
            <a:pPr lvl="3">
              <a:defRPr sz="1800">
                <a:solidFill>
                  <a:srgbClr val="000000"/>
                </a:solidFill>
                <a:effectLst/>
              </a:defRPr>
            </a:pPr>
            <a:r>
              <a:rPr sz="3200">
                <a:solidFill>
                  <a:srgbClr val="4F5C3F"/>
                </a:solidFill>
                <a:effectLst>
                  <a:outerShdw blurRad="25400" dist="12700" rotWithShape="0">
                    <a:srgbClr val="FFFFFF">
                      <a:alpha val="45000"/>
                    </a:srgbClr>
                  </a:outerShdw>
                </a:effectLst>
              </a:rPr>
              <a:t>Body Level Four</a:t>
            </a:r>
          </a:p>
          <a:p>
            <a:pPr lvl="4">
              <a:defRPr sz="1800">
                <a:solidFill>
                  <a:srgbClr val="000000"/>
                </a:solidFill>
                <a:effectLst/>
              </a:defRPr>
            </a:pPr>
            <a:r>
              <a:rPr sz="3200">
                <a:solidFill>
                  <a:srgbClr val="4F5C3F"/>
                </a:solidFill>
                <a:effectLst>
                  <a:outerShdw blurRad="25400" dist="12700" rotWithShape="0">
                    <a:srgbClr val="FFFFFF">
                      <a:alpha val="45000"/>
                    </a:srgbClr>
                  </a:outerShdw>
                </a:effectLst>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 name="Shape 24"/>
          <p:cNvSpPr>
            <a:spLocks noGrp="1"/>
          </p:cNvSpPr>
          <p:nvPr>
            <p:ph type="body" idx="1"/>
          </p:nvPr>
        </p:nvSpPr>
        <p:spPr>
          <a:xfrm>
            <a:off x="825500" y="825500"/>
            <a:ext cx="11353800" cy="81026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One</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Two</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Three</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Four</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 name="Embossed_Background.jpeg"/>
          <p:cNvPicPr/>
          <p:nvPr/>
        </p:nvPicPr>
        <p:blipFill>
          <a:blip r:embed="rId3">
            <a:extLst/>
          </a:blip>
          <a:stretch>
            <a:fillRect/>
          </a:stretch>
        </p:blipFill>
        <p:spPr>
          <a:xfrm>
            <a:off x="647700" y="647700"/>
            <a:ext cx="11747500" cy="8472197"/>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2.jpe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25500" y="50800"/>
            <a:ext cx="11353800" cy="203200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chor="ctr">
            <a:normAutofit/>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Title Text</a:t>
            </a:r>
          </a:p>
        </p:txBody>
      </p:sp>
      <p:sp>
        <p:nvSpPr>
          <p:cNvPr id="3" name="Shape 3"/>
          <p:cNvSpPr>
            <a:spLocks noGrp="1"/>
          </p:cNvSpPr>
          <p:nvPr>
            <p:ph type="body" idx="1"/>
          </p:nvPr>
        </p:nvSpPr>
        <p:spPr>
          <a:xfrm>
            <a:off x="825500" y="2705100"/>
            <a:ext cx="11353800" cy="622300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chor="ctr">
            <a:normAutofit/>
          </a:bodyPr>
          <a:lstStyle>
            <a:lvl1pPr>
              <a:buBlip>
                <a:blip r:embed="rId18"/>
              </a:buBlip>
            </a:lvl1pPr>
            <a:lvl2pPr>
              <a:buBlip>
                <a:blip r:embed="rId18"/>
              </a:buBlip>
            </a:lvl2pPr>
            <a:lvl3pPr>
              <a:buBlip>
                <a:blip r:embed="rId18"/>
              </a:buBlip>
            </a:lvl3pPr>
            <a:lvl4pPr>
              <a:buBlip>
                <a:blip r:embed="rId18"/>
              </a:buBlip>
            </a:lvl4pPr>
            <a:lvl5pPr>
              <a:buBlip>
                <a:blip r:embed="rId18"/>
              </a:buBlip>
            </a:lvl5pPr>
          </a:lstStyle>
          <a:p>
            <a:pPr lvl="0">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One</a:t>
            </a:r>
          </a:p>
          <a:p>
            <a:pPr lvl="1">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Two</a:t>
            </a:r>
          </a:p>
          <a:p>
            <a:pPr lvl="2">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Three</a:t>
            </a:r>
          </a:p>
          <a:p>
            <a:pPr lvl="3">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Four</a:t>
            </a:r>
          </a:p>
          <a:p>
            <a:pPr lvl="4">
              <a:defRPr sz="1800">
                <a:solidFill>
                  <a:srgbClr val="000000"/>
                </a:solidFill>
                <a:effectLst/>
              </a:defRPr>
            </a:pPr>
            <a:r>
              <a:rPr sz="3600">
                <a:solidFill>
                  <a:srgbClr val="4F5C3F"/>
                </a:solidFill>
                <a:effectLst>
                  <a:outerShdw blurRad="25400" dist="12700" rotWithShape="0">
                    <a:srgbClr val="FFFFFF">
                      <a:alpha val="45000"/>
                    </a:srgbClr>
                  </a:outerShdw>
                </a:effectLst>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1pPr>
      <a:lvl2pPr indent="2286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2pPr>
      <a:lvl3pPr indent="4572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3pPr>
      <a:lvl4pPr indent="6858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4pPr>
      <a:lvl5pPr indent="9144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5pPr>
      <a:lvl6pPr indent="11430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6pPr>
      <a:lvl7pPr indent="13716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7pPr>
      <a:lvl8pPr indent="16002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8pPr>
      <a:lvl9pPr indent="1828800" algn="ctr" defTabSz="584200">
        <a:lnSpc>
          <a:spcPct val="90000"/>
        </a:lnSpc>
        <a:defRPr sz="6400" cap="all" spc="320">
          <a:solidFill>
            <a:srgbClr val="FBF9E6"/>
          </a:solidFill>
          <a:effectLst>
            <a:outerShdw blurRad="25400" dist="25400" dir="16200000" rotWithShape="0">
              <a:srgbClr val="3A3A3A">
                <a:alpha val="70000"/>
              </a:srgbClr>
            </a:outerShdw>
          </a:effectLst>
          <a:latin typeface="+mn-lt"/>
          <a:ea typeface="+mn-ea"/>
          <a:cs typeface="+mn-cs"/>
          <a:sym typeface="Georgia"/>
        </a:defRPr>
      </a:lvl9pPr>
    </p:titleStyle>
    <p:bodyStyle>
      <a:lvl1pPr marL="4318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1pPr>
      <a:lvl2pPr marL="8636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2pPr>
      <a:lvl3pPr marL="12954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3pPr>
      <a:lvl4pPr marL="17272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4pPr>
      <a:lvl5pPr marL="21590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5pPr>
      <a:lvl6pPr marL="25908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6pPr>
      <a:lvl7pPr marL="30226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7pPr>
      <a:lvl8pPr marL="34544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8pPr>
      <a:lvl9pPr marL="3886200" indent="-431800" defTabSz="584200">
        <a:lnSpc>
          <a:spcPct val="120000"/>
        </a:lnSpc>
        <a:spcBef>
          <a:spcPts val="5200"/>
        </a:spcBef>
        <a:buSzPct val="35000"/>
        <a:buFont typeface="Zapf Dingbats"/>
        <a:buBlip>
          <a:blip r:embed="rId18"/>
        </a:buBlip>
        <a:defRPr sz="3600">
          <a:solidFill>
            <a:srgbClr val="4F5C3F"/>
          </a:solidFill>
          <a:effectLst>
            <a:outerShdw blurRad="25400" dist="12700" rotWithShape="0">
              <a:srgbClr val="FFFFFF">
                <a:alpha val="45000"/>
              </a:srgbClr>
            </a:outerShdw>
          </a:effectLst>
          <a:latin typeface="+mn-lt"/>
          <a:ea typeface="+mn-ea"/>
          <a:cs typeface="+mn-cs"/>
          <a:sym typeface="Georgia"/>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35"/>
          <p:cNvPicPr/>
          <p:nvPr/>
        </p:nvPicPr>
        <p:blipFill>
          <a:blip r:embed="rId2">
            <a:extLst/>
          </a:blip>
          <a:stretch>
            <a:fillRect/>
          </a:stretch>
        </p:blipFill>
        <p:spPr>
          <a:xfrm>
            <a:off x="698500" y="723900"/>
            <a:ext cx="4064000" cy="5575300"/>
          </a:xfrm>
          <a:prstGeom prst="rect">
            <a:avLst/>
          </a:prstGeom>
        </p:spPr>
      </p:pic>
      <p:pic>
        <p:nvPicPr>
          <p:cNvPr id="37" name="Picture 36"/>
          <p:cNvPicPr/>
          <p:nvPr/>
        </p:nvPicPr>
        <p:blipFill>
          <a:blip r:embed="rId3">
            <a:extLst/>
          </a:blip>
          <a:stretch>
            <a:fillRect/>
          </a:stretch>
        </p:blipFill>
        <p:spPr>
          <a:xfrm>
            <a:off x="4978400" y="723900"/>
            <a:ext cx="7289800" cy="5575300"/>
          </a:xfrm>
          <a:prstGeom prst="rect">
            <a:avLst/>
          </a:prstGeom>
        </p:spPr>
      </p:pic>
      <p:sp>
        <p:nvSpPr>
          <p:cNvPr id="38" name="Shape 38"/>
          <p:cNvSpPr>
            <a:spLocks noGrp="1"/>
          </p:cNvSpPr>
          <p:nvPr>
            <p:ph type="title"/>
          </p:nvPr>
        </p:nvSpPr>
        <p:spPr>
          <a:prstGeom prst="rect">
            <a:avLst/>
          </a:prstGeom>
        </p:spPr>
        <p:txBody>
          <a:bodyPr/>
          <a:lstStyle>
            <a:lvl1pPr defTabSz="391414">
              <a:defRPr sz="4288" spc="214">
                <a:effectLst>
                  <a:outerShdw blurRad="17018" dist="17018" dir="16200000" rotWithShape="0">
                    <a:srgbClr val="3A3A3A">
                      <a:alpha val="70000"/>
                    </a:srgbClr>
                  </a:outerShdw>
                </a:effectLst>
              </a:defRPr>
            </a:lvl1pPr>
          </a:lstStyle>
          <a:p>
            <a:pPr lvl="0">
              <a:defRPr sz="1800" cap="none" spc="0">
                <a:solidFill>
                  <a:srgbClr val="000000"/>
                </a:solidFill>
                <a:effectLst/>
              </a:defRPr>
            </a:pPr>
            <a:r>
              <a:rPr lang="en-US" sz="4288" cap="all" spc="214" dirty="0" smtClean="0">
                <a:solidFill>
                  <a:srgbClr val="FBF9E6"/>
                </a:solidFill>
                <a:effectLst>
                  <a:outerShdw blurRad="17018" dist="17018" dir="16200000" rotWithShape="0">
                    <a:srgbClr val="3A3A3A">
                      <a:alpha val="70000"/>
                    </a:srgbClr>
                  </a:outerShdw>
                </a:effectLst>
              </a:rPr>
              <a:t>Digital Humanities</a:t>
            </a:r>
            <a:endParaRPr sz="4288" cap="all" spc="214" dirty="0">
              <a:solidFill>
                <a:srgbClr val="FBF9E6"/>
              </a:solidFill>
              <a:effectLst>
                <a:outerShdw blurRad="17018" dist="17018" dir="16200000" rotWithShape="0">
                  <a:srgbClr val="3A3A3A">
                    <a:alpha val="70000"/>
                  </a:srgbClr>
                </a:outerShdw>
              </a:effectLst>
            </a:endParaRPr>
          </a:p>
        </p:txBody>
      </p:sp>
      <p:sp>
        <p:nvSpPr>
          <p:cNvPr id="39" name="Shape 39"/>
          <p:cNvSpPr>
            <a:spLocks noGrp="1"/>
          </p:cNvSpPr>
          <p:nvPr>
            <p:ph type="body" idx="1"/>
          </p:nvPr>
        </p:nvSpPr>
        <p:spPr>
          <a:prstGeom prst="rect">
            <a:avLst/>
          </a:prstGeom>
        </p:spPr>
        <p:txBody>
          <a:bodyPr/>
          <a:lstStyle/>
          <a:p>
            <a:pPr lvl="0">
              <a:defRPr sz="1800" i="0">
                <a:solidFill>
                  <a:srgbClr val="000000"/>
                </a:solidFill>
                <a:effectLst/>
              </a:defRPr>
            </a:pPr>
            <a:r>
              <a:rPr lang="en-US" sz="4300" i="1" dirty="0" smtClean="0">
                <a:solidFill>
                  <a:srgbClr val="F6E0AB"/>
                </a:solidFill>
                <a:effectLst>
                  <a:outerShdw blurRad="12700" dist="25400" dir="16200000" rotWithShape="0">
                    <a:srgbClr val="000000">
                      <a:alpha val="30000"/>
                    </a:srgbClr>
                  </a:outerShdw>
                </a:effectLst>
              </a:rPr>
              <a:t>How Students Become Curators</a:t>
            </a:r>
            <a:endParaRPr sz="4300" i="1" dirty="0">
              <a:solidFill>
                <a:srgbClr val="F6E0AB"/>
              </a:solidFill>
              <a:effectLst>
                <a:outerShdw blurRad="12700" dist="25400" dir="16200000" rotWithShape="0">
                  <a:srgbClr val="000000">
                    <a:alpha val="30000"/>
                  </a:srgbClr>
                </a:outerShdw>
              </a:effectLs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1" name="Group 61"/>
          <p:cNvGrpSpPr/>
          <p:nvPr/>
        </p:nvGrpSpPr>
        <p:grpSpPr>
          <a:xfrm>
            <a:off x="6896100" y="4982633"/>
            <a:ext cx="5511800" cy="3784601"/>
            <a:chOff x="-127000" y="-88900"/>
            <a:chExt cx="5511800" cy="3784600"/>
          </a:xfrm>
        </p:grpSpPr>
        <p:pic>
          <p:nvPicPr>
            <p:cNvPr id="60" name="pasted-image.pdf"/>
            <p:cNvPicPr/>
            <p:nvPr/>
          </p:nvPicPr>
          <p:blipFill>
            <a:blip r:embed="rId2">
              <a:extLst/>
            </a:blip>
            <a:srcRect t="6274" b="6274"/>
            <a:stretch>
              <a:fillRect/>
            </a:stretch>
          </p:blipFill>
          <p:spPr>
            <a:xfrm>
              <a:off x="0" y="0"/>
              <a:ext cx="5257800" cy="3454400"/>
            </a:xfrm>
            <a:prstGeom prst="rect">
              <a:avLst/>
            </a:prstGeom>
            <a:ln>
              <a:noFill/>
            </a:ln>
            <a:effectLst/>
          </p:spPr>
        </p:pic>
        <p:pic>
          <p:nvPicPr>
            <p:cNvPr id="59" name="Picture 58"/>
            <p:cNvPicPr/>
            <p:nvPr/>
          </p:nvPicPr>
          <p:blipFill>
            <a:blip r:embed="rId3">
              <a:extLst/>
            </a:blip>
            <a:stretch>
              <a:fillRect/>
            </a:stretch>
          </p:blipFill>
          <p:spPr>
            <a:xfrm>
              <a:off x="-127000" y="-88900"/>
              <a:ext cx="5511800" cy="3784600"/>
            </a:xfrm>
            <a:prstGeom prst="rect">
              <a:avLst/>
            </a:prstGeom>
            <a:effectLst/>
          </p:spPr>
        </p:pic>
      </p:grpSp>
      <p:grpSp>
        <p:nvGrpSpPr>
          <p:cNvPr id="64" name="Group 64"/>
          <p:cNvGrpSpPr/>
          <p:nvPr/>
        </p:nvGrpSpPr>
        <p:grpSpPr>
          <a:xfrm>
            <a:off x="3746500" y="414866"/>
            <a:ext cx="5511800" cy="3759201"/>
            <a:chOff x="-127000" y="-88900"/>
            <a:chExt cx="5511800" cy="3759200"/>
          </a:xfrm>
        </p:grpSpPr>
        <p:pic>
          <p:nvPicPr>
            <p:cNvPr id="63" name="pasted-image.png"/>
            <p:cNvPicPr/>
            <p:nvPr/>
          </p:nvPicPr>
          <p:blipFill>
            <a:blip r:embed="rId4">
              <a:extLst/>
            </a:blip>
            <a:srcRect t="4347" b="4347"/>
            <a:stretch>
              <a:fillRect/>
            </a:stretch>
          </p:blipFill>
          <p:spPr>
            <a:xfrm>
              <a:off x="0" y="0"/>
              <a:ext cx="5257800" cy="3429000"/>
            </a:xfrm>
            <a:prstGeom prst="rect">
              <a:avLst/>
            </a:prstGeom>
            <a:ln>
              <a:noFill/>
            </a:ln>
            <a:effectLst/>
          </p:spPr>
        </p:pic>
        <p:pic>
          <p:nvPicPr>
            <p:cNvPr id="62" name="Picture 61"/>
            <p:cNvPicPr/>
            <p:nvPr/>
          </p:nvPicPr>
          <p:blipFill>
            <a:blip r:embed="rId5">
              <a:extLst/>
            </a:blip>
            <a:stretch>
              <a:fillRect/>
            </a:stretch>
          </p:blipFill>
          <p:spPr>
            <a:xfrm>
              <a:off x="-127000" y="-88900"/>
              <a:ext cx="5511800" cy="3759200"/>
            </a:xfrm>
            <a:prstGeom prst="rect">
              <a:avLst/>
            </a:prstGeom>
            <a:effectLst/>
          </p:spPr>
        </p:pic>
      </p:grpSp>
      <p:grpSp>
        <p:nvGrpSpPr>
          <p:cNvPr id="67" name="Group 67"/>
          <p:cNvGrpSpPr/>
          <p:nvPr/>
        </p:nvGrpSpPr>
        <p:grpSpPr>
          <a:xfrm>
            <a:off x="753533" y="4982633"/>
            <a:ext cx="5511801" cy="3784601"/>
            <a:chOff x="-127000" y="-88900"/>
            <a:chExt cx="5511800" cy="3784600"/>
          </a:xfrm>
        </p:grpSpPr>
        <p:pic>
          <p:nvPicPr>
            <p:cNvPr id="66" name="pasted-image.pdf"/>
            <p:cNvPicPr/>
            <p:nvPr/>
          </p:nvPicPr>
          <p:blipFill>
            <a:blip r:embed="rId6">
              <a:extLst/>
            </a:blip>
            <a:srcRect t="6274" b="6274"/>
            <a:stretch>
              <a:fillRect/>
            </a:stretch>
          </p:blipFill>
          <p:spPr>
            <a:xfrm>
              <a:off x="0" y="0"/>
              <a:ext cx="5257800" cy="3454400"/>
            </a:xfrm>
            <a:prstGeom prst="rect">
              <a:avLst/>
            </a:prstGeom>
            <a:ln>
              <a:noFill/>
            </a:ln>
            <a:effectLst/>
          </p:spPr>
        </p:pic>
        <p:pic>
          <p:nvPicPr>
            <p:cNvPr id="65" name="Picture 64"/>
            <p:cNvPicPr/>
            <p:nvPr/>
          </p:nvPicPr>
          <p:blipFill>
            <a:blip r:embed="rId3">
              <a:extLst/>
            </a:blip>
            <a:stretch>
              <a:fillRect/>
            </a:stretch>
          </p:blipFill>
          <p:spPr>
            <a:xfrm>
              <a:off x="-127000" y="-88900"/>
              <a:ext cx="5511800" cy="3784600"/>
            </a:xfrm>
            <a:prstGeom prst="rect">
              <a:avLst/>
            </a:prstGeom>
            <a:effectLst/>
          </p:spPr>
        </p:pic>
      </p:grpSp>
      <p:sp>
        <p:nvSpPr>
          <p:cNvPr id="68" name="Shape 68"/>
          <p:cNvSpPr/>
          <p:nvPr/>
        </p:nvSpPr>
        <p:spPr>
          <a:xfrm>
            <a:off x="3772056" y="4125383"/>
            <a:ext cx="6260258" cy="6223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chor="ctr">
            <a:spAutoFit/>
          </a:bodyPr>
          <a:lstStyle>
            <a:lvl1pPr algn="l">
              <a:lnSpc>
                <a:spcPct val="100000"/>
              </a:lnSpc>
              <a:defRPr sz="3600" b="1">
                <a:solidFill>
                  <a:srgbClr val="000000"/>
                </a:solidFill>
                <a:latin typeface="Baskerville"/>
                <a:ea typeface="Baskerville"/>
                <a:cs typeface="Baskerville"/>
                <a:sym typeface="Baskerville"/>
              </a:defRPr>
            </a:lvl1pPr>
          </a:lstStyle>
          <a:p>
            <a:pPr lvl="0">
              <a:defRPr sz="1800" b="0">
                <a:effectLst/>
              </a:defRPr>
            </a:pPr>
            <a:r>
              <a:rPr sz="3600" b="1"/>
              <a:t>Nostalgia: Reflection</a:t>
            </a:r>
          </a:p>
        </p:txBody>
      </p:sp>
      <p:sp>
        <p:nvSpPr>
          <p:cNvPr id="69" name="Shape 69"/>
          <p:cNvSpPr/>
          <p:nvPr/>
        </p:nvSpPr>
        <p:spPr>
          <a:xfrm>
            <a:off x="777502" y="8722783"/>
            <a:ext cx="5734796" cy="6223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chor="ctr">
            <a:spAutoFit/>
          </a:bodyPr>
          <a:lstStyle>
            <a:lvl1pPr algn="l">
              <a:lnSpc>
                <a:spcPct val="100000"/>
              </a:lnSpc>
              <a:defRPr sz="3600" b="1">
                <a:solidFill>
                  <a:srgbClr val="000000"/>
                </a:solidFill>
                <a:latin typeface="Baskerville"/>
                <a:ea typeface="Baskerville"/>
                <a:cs typeface="Baskerville"/>
                <a:sym typeface="Baskerville"/>
              </a:defRPr>
            </a:lvl1pPr>
          </a:lstStyle>
          <a:p>
            <a:pPr lvl="0">
              <a:defRPr sz="1800" b="0">
                <a:effectLst/>
              </a:defRPr>
            </a:pPr>
            <a:r>
              <a:rPr sz="3600" b="1" dirty="0"/>
              <a:t>Topical Debates: Rhetoric</a:t>
            </a:r>
          </a:p>
        </p:txBody>
      </p:sp>
      <p:sp>
        <p:nvSpPr>
          <p:cNvPr id="70" name="Shape 70"/>
          <p:cNvSpPr/>
          <p:nvPr/>
        </p:nvSpPr>
        <p:spPr>
          <a:xfrm>
            <a:off x="6913190" y="8722783"/>
            <a:ext cx="6260258" cy="6223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chor="ctr">
            <a:spAutoFit/>
          </a:bodyPr>
          <a:lstStyle>
            <a:lvl1pPr algn="l">
              <a:lnSpc>
                <a:spcPct val="100000"/>
              </a:lnSpc>
              <a:defRPr sz="3600" b="1">
                <a:solidFill>
                  <a:srgbClr val="000000"/>
                </a:solidFill>
                <a:latin typeface="Baskerville"/>
                <a:ea typeface="Baskerville"/>
                <a:cs typeface="Baskerville"/>
                <a:sym typeface="Baskerville"/>
              </a:defRPr>
            </a:lvl1pPr>
          </a:lstStyle>
          <a:p>
            <a:pPr lvl="0">
              <a:defRPr sz="1800" b="0">
                <a:effectLst/>
              </a:defRPr>
            </a:pPr>
            <a:r>
              <a:rPr sz="3600" b="1" dirty="0"/>
              <a:t>Culture: Research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 name="pasted-image.pdf"/>
          <p:cNvPicPr/>
          <p:nvPr/>
        </p:nvPicPr>
        <p:blipFill>
          <a:blip r:embed="rId2">
            <a:extLst/>
          </a:blip>
          <a:srcRect l="1006" r="1006"/>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119" y="72982"/>
            <a:ext cx="12481433" cy="9622467"/>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4971" y="0"/>
            <a:ext cx="11747059" cy="9693532"/>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Writing Skills</a:t>
            </a:r>
          </a:p>
        </p:txBody>
      </p:sp>
      <p:sp>
        <p:nvSpPr>
          <p:cNvPr id="79" name="Shape 79"/>
          <p:cNvSpPr>
            <a:spLocks noGrp="1"/>
          </p:cNvSpPr>
          <p:nvPr>
            <p:ph type="body" idx="1"/>
          </p:nvPr>
        </p:nvSpPr>
        <p:spPr>
          <a:prstGeom prst="rect">
            <a:avLst/>
          </a:prstGeom>
        </p:spPr>
        <p:txBody>
          <a:bodyPr/>
          <a:lstStyle/>
          <a:p>
            <a:pPr marL="0" lvl="0" indent="0" algn="ctr">
              <a:buSzTx/>
              <a:buFontTx/>
              <a:buNone/>
              <a:defRPr sz="1800">
                <a:solidFill>
                  <a:srgbClr val="000000"/>
                </a:solidFill>
                <a:effectLst/>
              </a:defRPr>
            </a:pPr>
            <a:r>
              <a:rPr sz="3600">
                <a:solidFill>
                  <a:srgbClr val="4F5C3F"/>
                </a:solidFill>
                <a:effectLst>
                  <a:outerShdw blurRad="25400" dist="12700" rotWithShape="0">
                    <a:srgbClr val="FFFFFF">
                      <a:alpha val="45000"/>
                    </a:srgbClr>
                  </a:outerShdw>
                </a:effectLst>
              </a:rPr>
              <a:t>Audience</a:t>
            </a:r>
          </a:p>
          <a:p>
            <a:pPr marL="0" lvl="0" indent="0" algn="ctr">
              <a:buSzTx/>
              <a:buFontTx/>
              <a:buNone/>
              <a:defRPr sz="1800">
                <a:solidFill>
                  <a:srgbClr val="000000"/>
                </a:solidFill>
                <a:effectLst/>
              </a:defRPr>
            </a:pPr>
            <a:r>
              <a:rPr sz="3600">
                <a:solidFill>
                  <a:srgbClr val="4F5C3F"/>
                </a:solidFill>
                <a:effectLst>
                  <a:outerShdw blurRad="25400" dist="12700" rotWithShape="0">
                    <a:srgbClr val="FFFFFF">
                      <a:alpha val="45000"/>
                    </a:srgbClr>
                  </a:outerShdw>
                </a:effectLst>
              </a:rPr>
              <a:t>Rhetoric</a:t>
            </a:r>
          </a:p>
          <a:p>
            <a:pPr marL="0" lvl="0" indent="0" algn="ctr">
              <a:buSzTx/>
              <a:buFontTx/>
              <a:buNone/>
              <a:defRPr sz="1800">
                <a:solidFill>
                  <a:srgbClr val="000000"/>
                </a:solidFill>
                <a:effectLst/>
              </a:defRPr>
            </a:pPr>
            <a:r>
              <a:rPr sz="3600">
                <a:solidFill>
                  <a:srgbClr val="4F5C3F"/>
                </a:solidFill>
                <a:effectLst>
                  <a:outerShdw blurRad="25400" dist="12700" rotWithShape="0">
                    <a:srgbClr val="FFFFFF">
                      <a:alpha val="45000"/>
                    </a:srgbClr>
                  </a:outerShdw>
                </a:effectLst>
              </a:rPr>
              <a:t>Prose style/diction</a:t>
            </a:r>
          </a:p>
          <a:p>
            <a:pPr marL="0" lvl="0" indent="0" algn="ctr">
              <a:buSzTx/>
              <a:buFontTx/>
              <a:buNone/>
              <a:defRPr sz="1800">
                <a:solidFill>
                  <a:srgbClr val="000000"/>
                </a:solidFill>
                <a:effectLst/>
              </a:defRPr>
            </a:pPr>
            <a:r>
              <a:rPr sz="3600">
                <a:solidFill>
                  <a:srgbClr val="4F5C3F"/>
                </a:solidFill>
                <a:effectLst>
                  <a:outerShdw blurRad="25400" dist="12700" rotWithShape="0">
                    <a:srgbClr val="FFFFFF">
                      <a:alpha val="45000"/>
                    </a:srgbClr>
                  </a:outerShdw>
                </a:effectLst>
              </a:rPr>
              <a:t>Presentation</a:t>
            </a:r>
          </a:p>
          <a:p>
            <a:pPr marL="0" lvl="0" indent="0" algn="ctr">
              <a:buSzTx/>
              <a:buFontTx/>
              <a:buNone/>
              <a:defRPr sz="1800">
                <a:solidFill>
                  <a:srgbClr val="000000"/>
                </a:solidFill>
                <a:effectLst/>
              </a:defRPr>
            </a:pPr>
            <a:r>
              <a:rPr sz="3600">
                <a:solidFill>
                  <a:srgbClr val="4F5C3F"/>
                </a:solidFill>
                <a:effectLst>
                  <a:outerShdw blurRad="25400" dist="12700" rotWithShape="0">
                    <a:srgbClr val="FFFFFF">
                      <a:alpha val="45000"/>
                    </a:srgbClr>
                  </a:outerShdw>
                </a:effectLst>
              </a:rPr>
              <a:t>Organization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 build="p" bldLvl="5" animBg="1" advAuto="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Diction &amp; Presentation</a:t>
            </a:r>
          </a:p>
        </p:txBody>
      </p:sp>
      <p:sp>
        <p:nvSpPr>
          <p:cNvPr id="82" name="Shape 82"/>
          <p:cNvSpPr/>
          <p:nvPr/>
        </p:nvSpPr>
        <p:spPr>
          <a:xfrm>
            <a:off x="533631" y="2706793"/>
            <a:ext cx="6571259" cy="587248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50800" tIns="50800" rIns="50800" bIns="50800" anchor="ctr">
            <a:spAutoFit/>
          </a:bodyPr>
          <a:lstStyle>
            <a:lvl1pPr>
              <a:defRPr sz="2800"/>
            </a:lvl1pPr>
          </a:lstStyle>
          <a:p>
            <a:pPr lvl="0">
              <a:defRPr sz="1800">
                <a:solidFill>
                  <a:srgbClr val="000000"/>
                </a:solidFill>
                <a:effectLst/>
              </a:defRPr>
            </a:pPr>
            <a:r>
              <a:rPr sz="2800">
                <a:solidFill>
                  <a:srgbClr val="4F5C3F"/>
                </a:solidFill>
                <a:effectLst>
                  <a:outerShdw blurRad="25400" dist="12700" rotWithShape="0">
                    <a:srgbClr val="FFFFFF">
                      <a:alpha val="45000"/>
                    </a:srgbClr>
                  </a:outerShdw>
                </a:effectLst>
              </a:rPr>
              <a:t>Bright red, juicy, succulent strawberries pop from their vines, deep indigo orbs drop from the stems of the blueberry bushes, and snake green rinds are sliced open to reveal speckled, pale pink watermelon. When the leaves begin to drop and the Earth falls into a world of deep yellows, burgundies, and browns, gorging pumpkins, feathery fennel shoots, crunchy apples, and fluffy green kale are ready to be plucked for favorite autumnal dishes. </a:t>
            </a:r>
          </a:p>
        </p:txBody>
      </p:sp>
      <p:grpSp>
        <p:nvGrpSpPr>
          <p:cNvPr id="85" name="Group 85"/>
          <p:cNvGrpSpPr/>
          <p:nvPr/>
        </p:nvGrpSpPr>
        <p:grpSpPr>
          <a:xfrm>
            <a:off x="7404100" y="2671233"/>
            <a:ext cx="4470401" cy="5943601"/>
            <a:chOff x="-127000" y="-88900"/>
            <a:chExt cx="4470400" cy="5943600"/>
          </a:xfrm>
        </p:grpSpPr>
        <p:pic>
          <p:nvPicPr>
            <p:cNvPr id="84" name="pasted-image.pdf"/>
            <p:cNvPicPr/>
            <p:nvPr/>
          </p:nvPicPr>
          <p:blipFill>
            <a:blip r:embed="rId2">
              <a:extLst/>
            </a:blip>
            <a:stretch>
              <a:fillRect/>
            </a:stretch>
          </p:blipFill>
          <p:spPr>
            <a:xfrm>
              <a:off x="0" y="0"/>
              <a:ext cx="4216400" cy="5613400"/>
            </a:xfrm>
            <a:prstGeom prst="rect">
              <a:avLst/>
            </a:prstGeom>
            <a:ln>
              <a:noFill/>
            </a:ln>
            <a:effectLst/>
          </p:spPr>
        </p:pic>
        <p:pic>
          <p:nvPicPr>
            <p:cNvPr id="83" name="Picture 82"/>
            <p:cNvPicPr/>
            <p:nvPr/>
          </p:nvPicPr>
          <p:blipFill>
            <a:blip r:embed="rId3">
              <a:extLst/>
            </a:blip>
            <a:stretch>
              <a:fillRect/>
            </a:stretch>
          </p:blipFill>
          <p:spPr>
            <a:xfrm>
              <a:off x="-127000" y="-88900"/>
              <a:ext cx="4470400" cy="5943600"/>
            </a:xfrm>
            <a:prstGeom prst="rect">
              <a:avLst/>
            </a:prstGeom>
            <a:effectLst/>
          </p:spPr>
        </p:pic>
      </p:gr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 name="Shape 87"/>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Unanticipated Benefits</a:t>
            </a:r>
          </a:p>
        </p:txBody>
      </p:sp>
      <p:sp>
        <p:nvSpPr>
          <p:cNvPr id="88" name="Shape 88"/>
          <p:cNvSpPr>
            <a:spLocks noGrp="1"/>
          </p:cNvSpPr>
          <p:nvPr>
            <p:ph type="body" idx="1"/>
          </p:nvPr>
        </p:nvSpPr>
        <p:spPr>
          <a:xfrm>
            <a:off x="583592" y="2768600"/>
            <a:ext cx="5422900" cy="6184900"/>
          </a:xfrm>
          <a:prstGeom prst="rect">
            <a:avLst/>
          </a:prstGeom>
        </p:spPr>
        <p:txBody>
          <a:bodyPr/>
          <a:lstStyle/>
          <a:p>
            <a:pPr lvl="0">
              <a:buBlip>
                <a:blip r:embed="rId2"/>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Social Media and Promotion</a:t>
            </a:r>
          </a:p>
          <a:p>
            <a:pPr lvl="0">
              <a:buBlip>
                <a:blip r:embed="rId2"/>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On-campus networking</a:t>
            </a:r>
          </a:p>
          <a:p>
            <a:pPr lvl="0">
              <a:buBlip>
                <a:blip r:embed="rId2"/>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Community-wide networking</a:t>
            </a:r>
          </a:p>
          <a:p>
            <a:pPr lvl="0">
              <a:buBlip>
                <a:blip r:embed="rId2"/>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Student professionalization</a:t>
            </a:r>
          </a:p>
        </p:txBody>
      </p:sp>
      <p:grpSp>
        <p:nvGrpSpPr>
          <p:cNvPr id="91" name="Group 91"/>
          <p:cNvGrpSpPr/>
          <p:nvPr/>
        </p:nvGrpSpPr>
        <p:grpSpPr>
          <a:xfrm>
            <a:off x="6191328" y="2713566"/>
            <a:ext cx="6417734" cy="6239934"/>
            <a:chOff x="-127000" y="-88899"/>
            <a:chExt cx="6933665" cy="6447366"/>
          </a:xfrm>
        </p:grpSpPr>
        <p:pic>
          <p:nvPicPr>
            <p:cNvPr id="90" name="pasted-image.pdf"/>
            <p:cNvPicPr/>
            <p:nvPr/>
          </p:nvPicPr>
          <p:blipFill>
            <a:blip r:embed="rId3">
              <a:extLst/>
            </a:blip>
            <a:stretch>
              <a:fillRect/>
            </a:stretch>
          </p:blipFill>
          <p:spPr>
            <a:xfrm>
              <a:off x="0" y="0"/>
              <a:ext cx="6679666" cy="6117167"/>
            </a:xfrm>
            <a:prstGeom prst="rect">
              <a:avLst/>
            </a:prstGeom>
            <a:ln>
              <a:noFill/>
            </a:ln>
            <a:effectLst/>
          </p:spPr>
        </p:pic>
        <p:pic>
          <p:nvPicPr>
            <p:cNvPr id="89" name="Picture 88"/>
            <p:cNvPicPr/>
            <p:nvPr/>
          </p:nvPicPr>
          <p:blipFill>
            <a:blip r:embed="rId4">
              <a:extLst/>
            </a:blip>
            <a:stretch>
              <a:fillRect/>
            </a:stretch>
          </p:blipFill>
          <p:spPr>
            <a:xfrm>
              <a:off x="-127000" y="-88900"/>
              <a:ext cx="6933666" cy="6447367"/>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8">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build="p" bldLvl="5" animBg="1" advAuto="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 name="pasted-image.png"/>
          <p:cNvPicPr/>
          <p:nvPr/>
        </p:nvPicPr>
        <p:blipFill>
          <a:blip r:embed="rId2">
            <a:extLst/>
          </a:blip>
          <a:srcRect l="6796" r="6796"/>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7" name="Group 97"/>
          <p:cNvGrpSpPr/>
          <p:nvPr/>
        </p:nvGrpSpPr>
        <p:grpSpPr>
          <a:xfrm>
            <a:off x="1851355" y="1408120"/>
            <a:ext cx="9302090" cy="7089760"/>
            <a:chOff x="-127000" y="-88900"/>
            <a:chExt cx="9302088" cy="7089758"/>
          </a:xfrm>
        </p:grpSpPr>
        <p:pic>
          <p:nvPicPr>
            <p:cNvPr id="96" name="pasted-image.png"/>
            <p:cNvPicPr/>
            <p:nvPr/>
          </p:nvPicPr>
          <p:blipFill>
            <a:blip r:embed="rId2">
              <a:extLst/>
            </a:blip>
            <a:stretch>
              <a:fillRect/>
            </a:stretch>
          </p:blipFill>
          <p:spPr>
            <a:xfrm>
              <a:off x="0" y="0"/>
              <a:ext cx="9048089" cy="6759559"/>
            </a:xfrm>
            <a:prstGeom prst="rect">
              <a:avLst/>
            </a:prstGeom>
            <a:ln>
              <a:noFill/>
            </a:ln>
            <a:effectLst/>
          </p:spPr>
        </p:pic>
        <p:pic>
          <p:nvPicPr>
            <p:cNvPr id="95" name="Picture 94"/>
            <p:cNvPicPr/>
            <p:nvPr/>
          </p:nvPicPr>
          <p:blipFill>
            <a:blip r:embed="rId3">
              <a:extLst/>
            </a:blip>
            <a:stretch>
              <a:fillRect/>
            </a:stretch>
          </p:blipFill>
          <p:spPr>
            <a:xfrm>
              <a:off x="-127001" y="-88900"/>
              <a:ext cx="9302090" cy="7089759"/>
            </a:xfrm>
            <a:prstGeom prst="rect">
              <a:avLst/>
            </a:prstGeom>
            <a:effectLst/>
          </p:spPr>
        </p:pic>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 name="pasted-image.png"/>
          <p:cNvPicPr/>
          <p:nvPr/>
        </p:nvPicPr>
        <p:blipFill>
          <a:blip r:embed="rId2">
            <a:extLst/>
          </a:blip>
          <a:stretch>
            <a:fillRect/>
          </a:stretch>
        </p:blipFill>
        <p:spPr>
          <a:xfrm>
            <a:off x="2435719" y="296873"/>
            <a:ext cx="8133362" cy="5862628"/>
          </a:xfrm>
          <a:prstGeom prst="rect">
            <a:avLst/>
          </a:prstGeom>
          <a:ln w="25400">
            <a:solidFill/>
            <a:miter lim="400000"/>
          </a:ln>
        </p:spPr>
      </p:pic>
      <p:pic>
        <p:nvPicPr>
          <p:cNvPr id="100" name="pasted-image.png"/>
          <p:cNvPicPr/>
          <p:nvPr/>
        </p:nvPicPr>
        <p:blipFill>
          <a:blip r:embed="rId3">
            <a:extLst/>
          </a:blip>
          <a:stretch>
            <a:fillRect/>
          </a:stretch>
        </p:blipFill>
        <p:spPr>
          <a:xfrm>
            <a:off x="2781300" y="6110816"/>
            <a:ext cx="7442200" cy="3365501"/>
          </a:xfrm>
          <a:prstGeom prst="rect">
            <a:avLst/>
          </a:prstGeom>
          <a:ln w="25400">
            <a:solidFill/>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Text Placeholder 3"/>
          <p:cNvSpPr>
            <a:spLocks noGrp="1"/>
          </p:cNvSpPr>
          <p:nvPr>
            <p:ph type="body" idx="1"/>
          </p:nvPr>
        </p:nvSpPr>
        <p:spPr>
          <a:xfrm>
            <a:off x="825500" y="2440881"/>
            <a:ext cx="11353800" cy="6866216"/>
          </a:xfrm>
        </p:spPr>
        <p:txBody>
          <a:bodyPr/>
          <a:lstStyle/>
          <a:p>
            <a:pPr>
              <a:spcBef>
                <a:spcPts val="3000"/>
              </a:spcBef>
            </a:pPr>
            <a:r>
              <a:rPr lang="en-US" sz="3200" dirty="0" smtClean="0"/>
              <a:t>Research Challenges</a:t>
            </a:r>
          </a:p>
          <a:p>
            <a:pPr>
              <a:spcBef>
                <a:spcPts val="3000"/>
              </a:spcBef>
            </a:pPr>
            <a:r>
              <a:rPr lang="en-US" sz="3200" dirty="0" smtClean="0"/>
              <a:t>Initial Foray into Digital Humanities</a:t>
            </a:r>
          </a:p>
          <a:p>
            <a:pPr>
              <a:spcBef>
                <a:spcPts val="3000"/>
              </a:spcBef>
            </a:pPr>
            <a:r>
              <a:rPr lang="en-US" sz="3200" dirty="0" smtClean="0"/>
              <a:t>DH as a Pedagogical Tool</a:t>
            </a:r>
          </a:p>
          <a:p>
            <a:pPr>
              <a:spcBef>
                <a:spcPts val="3000"/>
              </a:spcBef>
            </a:pPr>
            <a:r>
              <a:rPr lang="en-US" sz="3200" dirty="0" smtClean="0"/>
              <a:t>Recent DH Projects: Food as Course Theme</a:t>
            </a:r>
          </a:p>
          <a:p>
            <a:pPr>
              <a:spcBef>
                <a:spcPts val="3000"/>
              </a:spcBef>
            </a:pPr>
            <a:r>
              <a:rPr lang="en-US" sz="3200" dirty="0" smtClean="0"/>
              <a:t>Writing and Research Benefits of DH</a:t>
            </a:r>
          </a:p>
          <a:p>
            <a:pPr>
              <a:spcBef>
                <a:spcPts val="3000"/>
              </a:spcBef>
            </a:pPr>
            <a:r>
              <a:rPr lang="en-US" sz="3200" dirty="0" smtClean="0"/>
              <a:t>Unanticipated Benefits</a:t>
            </a:r>
          </a:p>
          <a:p>
            <a:pPr>
              <a:spcBef>
                <a:spcPts val="3000"/>
              </a:spcBef>
            </a:pPr>
            <a:r>
              <a:rPr lang="en-US" sz="3200" dirty="0" smtClean="0"/>
              <a:t>Ongoing Challenges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p"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197332"/>
            <a:ext cx="11353800" cy="1658751"/>
          </a:xfrm>
        </p:spPr>
        <p:txBody>
          <a:bodyPr>
            <a:normAutofit fontScale="90000"/>
          </a:bodyPr>
          <a:lstStyle/>
          <a:p>
            <a:r>
              <a:rPr lang="en-US" dirty="0" smtClean="0"/>
              <a:t>Ongoing Challenges &amp; Considerations</a:t>
            </a:r>
            <a:endParaRPr lang="en-US" dirty="0"/>
          </a:p>
        </p:txBody>
      </p:sp>
      <p:sp>
        <p:nvSpPr>
          <p:cNvPr id="3" name="Content Placeholder 2"/>
          <p:cNvSpPr>
            <a:spLocks noGrp="1"/>
          </p:cNvSpPr>
          <p:nvPr>
            <p:ph idx="1"/>
          </p:nvPr>
        </p:nvSpPr>
        <p:spPr>
          <a:xfrm>
            <a:off x="650240" y="2167467"/>
            <a:ext cx="5870477" cy="6502400"/>
          </a:xfrm>
        </p:spPr>
        <p:txBody>
          <a:bodyPr/>
          <a:lstStyle/>
          <a:p>
            <a:pPr>
              <a:spcBef>
                <a:spcPts val="3600"/>
              </a:spcBef>
            </a:pPr>
            <a:r>
              <a:rPr lang="en-US" dirty="0" smtClean="0"/>
              <a:t>IRB concerns</a:t>
            </a:r>
          </a:p>
          <a:p>
            <a:pPr>
              <a:spcBef>
                <a:spcPts val="3600"/>
              </a:spcBef>
            </a:pPr>
            <a:r>
              <a:rPr lang="en-US" dirty="0" smtClean="0"/>
              <a:t>Concerns about audience</a:t>
            </a:r>
          </a:p>
          <a:p>
            <a:pPr>
              <a:spcBef>
                <a:spcPts val="3600"/>
              </a:spcBef>
            </a:pPr>
            <a:r>
              <a:rPr lang="en-US" dirty="0" smtClean="0"/>
              <a:t>Concerns about workload</a:t>
            </a:r>
          </a:p>
          <a:p>
            <a:pPr>
              <a:spcBef>
                <a:spcPts val="3600"/>
              </a:spcBef>
            </a:pPr>
            <a:r>
              <a:rPr lang="en-US" dirty="0" smtClean="0"/>
              <a:t>Concerns about coherence</a:t>
            </a:r>
          </a:p>
          <a:p>
            <a:pPr>
              <a:spcBef>
                <a:spcPts val="3600"/>
              </a:spcBef>
            </a:pPr>
            <a:r>
              <a:rPr lang="en-US" dirty="0" smtClean="0"/>
              <a:t>Concerns about continuity</a:t>
            </a:r>
            <a:endParaRPr lang="en-US" dirty="0"/>
          </a:p>
        </p:txBody>
      </p:sp>
      <p:pic>
        <p:nvPicPr>
          <p:cNvPr id="4" name="Picture 3"/>
          <p:cNvPicPr>
            <a:picLocks noChangeAspect="1"/>
          </p:cNvPicPr>
          <p:nvPr/>
        </p:nvPicPr>
        <p:blipFill>
          <a:blip r:embed="rId2"/>
          <a:stretch>
            <a:fillRect/>
          </a:stretch>
        </p:blipFill>
        <p:spPr>
          <a:xfrm>
            <a:off x="7448760" y="2598813"/>
            <a:ext cx="4730540" cy="626643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Research Challenges</a:t>
            </a:r>
            <a:endParaRPr lang="en-US" dirty="0"/>
          </a:p>
        </p:txBody>
      </p:sp>
      <p:sp>
        <p:nvSpPr>
          <p:cNvPr id="4" name="Text Placeholder 3"/>
          <p:cNvSpPr>
            <a:spLocks noGrp="1"/>
          </p:cNvSpPr>
          <p:nvPr>
            <p:ph type="body" idx="1"/>
          </p:nvPr>
        </p:nvSpPr>
        <p:spPr/>
        <p:txBody>
          <a:bodyPr/>
          <a:lstStyle/>
          <a:p>
            <a:r>
              <a:rPr lang="en-US" dirty="0" smtClean="0"/>
              <a:t>Relationship between Library &amp; English (one-shot)</a:t>
            </a:r>
          </a:p>
          <a:p>
            <a:r>
              <a:rPr lang="en-US" dirty="0" smtClean="0"/>
              <a:t>Students as passive researchers</a:t>
            </a:r>
          </a:p>
          <a:p>
            <a:r>
              <a:rPr lang="en-US" dirty="0" smtClean="0"/>
              <a:t>Limited audience for papers</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 name="Picture 40"/>
          <p:cNvPicPr/>
          <p:nvPr/>
        </p:nvPicPr>
        <p:blipFill>
          <a:blip r:embed="rId2">
            <a:extLst/>
          </a:blip>
          <a:stretch>
            <a:fillRect/>
          </a:stretch>
        </p:blipFill>
        <p:spPr>
          <a:xfrm>
            <a:off x="533400" y="1028700"/>
            <a:ext cx="11938000" cy="7797800"/>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a:stretch>
            <a:fillRect/>
          </a:stretch>
        </p:blipFill>
        <p:spPr bwMode="auto">
          <a:xfrm>
            <a:off x="1010351" y="1453424"/>
            <a:ext cx="10967870" cy="65893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50240" y="216747"/>
            <a:ext cx="11704320" cy="1168024"/>
          </a:xfrm>
        </p:spPr>
        <p:txBody>
          <a:bodyPr>
            <a:normAutofit fontScale="90000"/>
          </a:bodyPr>
          <a:lstStyle/>
          <a:p>
            <a:r>
              <a:rPr lang="en-US" dirty="0" smtClean="0"/>
              <a:t>The Exhibition: Preparation &amp; Opening</a:t>
            </a:r>
            <a:endParaRPr lang="en-US" dirty="0"/>
          </a:p>
        </p:txBody>
      </p:sp>
      <p:pic>
        <p:nvPicPr>
          <p:cNvPr id="4" name="Picture 4"/>
          <p:cNvPicPr>
            <a:picLocks noChangeAspect="1"/>
          </p:cNvPicPr>
          <p:nvPr/>
        </p:nvPicPr>
        <p:blipFill>
          <a:blip r:embed="rId2"/>
          <a:srcRect/>
          <a:stretch>
            <a:fillRect/>
          </a:stretch>
        </p:blipFill>
        <p:spPr bwMode="auto">
          <a:xfrm>
            <a:off x="1164009" y="1660385"/>
            <a:ext cx="10676780" cy="71178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30171" y="564042"/>
            <a:ext cx="11704320" cy="1733973"/>
          </a:xfrm>
        </p:spPr>
        <p:txBody>
          <a:bodyPr>
            <a:normAutofit fontScale="90000"/>
          </a:bodyPr>
          <a:lstStyle/>
          <a:p>
            <a:r>
              <a:rPr lang="en-US" dirty="0" smtClean="0"/>
              <a:t>Project Outcomes &amp; Recommendations</a:t>
            </a:r>
            <a:endParaRPr lang="en-US" dirty="0"/>
          </a:p>
        </p:txBody>
      </p:sp>
      <p:pic>
        <p:nvPicPr>
          <p:cNvPr id="4" name="Picture 3"/>
          <p:cNvPicPr>
            <a:picLocks noChangeAspect="1"/>
          </p:cNvPicPr>
          <p:nvPr/>
        </p:nvPicPr>
        <p:blipFill>
          <a:blip r:embed="rId2"/>
          <a:srcRect/>
          <a:stretch>
            <a:fillRect/>
          </a:stretch>
        </p:blipFill>
        <p:spPr bwMode="auto">
          <a:xfrm>
            <a:off x="196678" y="2275840"/>
            <a:ext cx="12627752" cy="4551680"/>
          </a:xfrm>
          <a:prstGeom prst="rect">
            <a:avLst/>
          </a:prstGeom>
          <a:ln>
            <a:noFill/>
          </a:ln>
          <a:effectLst>
            <a:softEdge rad="112500"/>
          </a:effectLst>
        </p:spPr>
      </p:pic>
      <p:sp>
        <p:nvSpPr>
          <p:cNvPr id="5" name="TextBox 4"/>
          <p:cNvSpPr txBox="1"/>
          <p:nvPr/>
        </p:nvSpPr>
        <p:spPr>
          <a:xfrm>
            <a:off x="1926638" y="7084405"/>
            <a:ext cx="9171594" cy="1296763"/>
          </a:xfrm>
          <a:prstGeom prst="rect">
            <a:avLst/>
          </a:prstGeom>
          <a:noFill/>
        </p:spPr>
        <p:txBody>
          <a:bodyPr wrap="square" lIns="130046" tIns="65023" rIns="130046" bIns="65023" rtlCol="0">
            <a:spAutoFit/>
          </a:bodyPr>
          <a:lstStyle/>
          <a:p>
            <a:pPr algn="ctr"/>
            <a:r>
              <a:rPr lang="en-US" dirty="0" smtClean="0"/>
              <a:t>Students showcased their work and received recognition</a:t>
            </a:r>
            <a:endParaRPr lang="en-US" dirty="0"/>
          </a:p>
        </p:txBody>
      </p:sp>
      <p:pic>
        <p:nvPicPr>
          <p:cNvPr id="6" name="Picture 2"/>
          <p:cNvPicPr>
            <a:picLocks noChangeAspect="1"/>
          </p:cNvPicPr>
          <p:nvPr/>
        </p:nvPicPr>
        <p:blipFill>
          <a:blip r:embed="rId3"/>
          <a:srcRect/>
          <a:stretch>
            <a:fillRect/>
          </a:stretch>
        </p:blipFill>
        <p:spPr bwMode="auto">
          <a:xfrm>
            <a:off x="1376392" y="199811"/>
            <a:ext cx="10336973" cy="8243717"/>
          </a:xfrm>
          <a:prstGeom prst="rect">
            <a:avLst/>
          </a:prstGeom>
          <a:noFill/>
          <a:ln w="9525">
            <a:noFill/>
            <a:miter lim="800000"/>
            <a:headEnd/>
            <a:tailEnd/>
          </a:ln>
        </p:spPr>
      </p:pic>
      <p:sp>
        <p:nvSpPr>
          <p:cNvPr id="7" name="TextBox 6"/>
          <p:cNvSpPr txBox="1"/>
          <p:nvPr/>
        </p:nvSpPr>
        <p:spPr>
          <a:xfrm>
            <a:off x="1926638" y="8456837"/>
            <a:ext cx="9171594" cy="1296763"/>
          </a:xfrm>
          <a:prstGeom prst="rect">
            <a:avLst/>
          </a:prstGeom>
          <a:noFill/>
        </p:spPr>
        <p:txBody>
          <a:bodyPr wrap="square" lIns="130046" tIns="65023" rIns="130046" bIns="65023" rtlCol="0">
            <a:spAutoFit/>
          </a:bodyPr>
          <a:lstStyle/>
          <a:p>
            <a:pPr algn="ctr"/>
            <a:r>
              <a:rPr lang="en-US" dirty="0" smtClean="0"/>
              <a:t>Students contacted professionals to learn about their families</a:t>
            </a:r>
            <a:endParaRPr lang="en-US" dirty="0"/>
          </a:p>
        </p:txBody>
      </p:sp>
      <p:sp>
        <p:nvSpPr>
          <p:cNvPr id="8" name="TextBox 7"/>
          <p:cNvSpPr txBox="1"/>
          <p:nvPr/>
        </p:nvSpPr>
        <p:spPr>
          <a:xfrm>
            <a:off x="1625604" y="8211892"/>
            <a:ext cx="9833876" cy="1296763"/>
          </a:xfrm>
          <a:prstGeom prst="rect">
            <a:avLst/>
          </a:prstGeom>
          <a:noFill/>
        </p:spPr>
        <p:txBody>
          <a:bodyPr wrap="square" lIns="130046" tIns="65023" rIns="130046" bIns="65023" rtlCol="0">
            <a:spAutoFit/>
          </a:bodyPr>
          <a:lstStyle/>
          <a:p>
            <a:pPr algn="ctr"/>
            <a:r>
              <a:rPr lang="en-US" dirty="0" smtClean="0"/>
              <a:t>Students found a point of entry into an ambitious research project</a:t>
            </a:r>
            <a:endParaRPr lang="en-US" dirty="0"/>
          </a:p>
        </p:txBody>
      </p:sp>
      <p:pic>
        <p:nvPicPr>
          <p:cNvPr id="9" name="Picture 1"/>
          <p:cNvPicPr>
            <a:picLocks noChangeAspect="1"/>
          </p:cNvPicPr>
          <p:nvPr/>
        </p:nvPicPr>
        <p:blipFill>
          <a:blip r:embed="rId4"/>
          <a:srcRect/>
          <a:stretch>
            <a:fillRect/>
          </a:stretch>
        </p:blipFill>
        <p:spPr bwMode="auto">
          <a:xfrm>
            <a:off x="1708365" y="206832"/>
            <a:ext cx="9801768" cy="8049029"/>
          </a:xfrm>
          <a:prstGeom prst="rect">
            <a:avLst/>
          </a:prstGeom>
          <a:ln>
            <a:noFill/>
          </a:ln>
          <a:effectLst>
            <a:softEdge rad="112500"/>
          </a:effectLst>
        </p:spPr>
      </p:pic>
      <p:pic>
        <p:nvPicPr>
          <p:cNvPr id="10" name="Picture 3"/>
          <p:cNvPicPr>
            <a:picLocks noChangeAspect="1"/>
          </p:cNvPicPr>
          <p:nvPr/>
        </p:nvPicPr>
        <p:blipFill>
          <a:blip r:embed="rId5"/>
          <a:srcRect/>
          <a:stretch>
            <a:fillRect/>
          </a:stretch>
        </p:blipFill>
        <p:spPr bwMode="auto">
          <a:xfrm>
            <a:off x="337161" y="760163"/>
            <a:ext cx="12354560" cy="7470649"/>
          </a:xfrm>
          <a:prstGeom prst="rect">
            <a:avLst/>
          </a:prstGeom>
          <a:noFill/>
          <a:ln w="9525">
            <a:noFill/>
            <a:miter lim="800000"/>
            <a:headEnd/>
            <a:tailEnd/>
          </a:ln>
        </p:spPr>
      </p:pic>
      <p:sp>
        <p:nvSpPr>
          <p:cNvPr id="11" name="TextBox 10"/>
          <p:cNvSpPr txBox="1"/>
          <p:nvPr/>
        </p:nvSpPr>
        <p:spPr>
          <a:xfrm>
            <a:off x="1760431" y="8211892"/>
            <a:ext cx="9833876" cy="1296763"/>
          </a:xfrm>
          <a:prstGeom prst="rect">
            <a:avLst/>
          </a:prstGeom>
          <a:noFill/>
        </p:spPr>
        <p:txBody>
          <a:bodyPr wrap="square" lIns="130046" tIns="65023" rIns="130046" bIns="65023" rtlCol="0">
            <a:spAutoFit/>
          </a:bodyPr>
          <a:lstStyle/>
          <a:p>
            <a:r>
              <a:rPr lang="en-US" dirty="0" smtClean="0"/>
              <a:t>Students and faculty involved gained public exposure for our work.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accel="50000" decel="50000"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accel="50000" decel="50000" fill="hold" grpId="1"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accel="50000" decel="50000"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par>
                                <p:cTn id="39" presetID="2" presetClass="exit" presetSubtype="4" accel="50000" decel="50000" fill="hold" grpId="1" nodeType="withEffect">
                                  <p:stCondLst>
                                    <p:cond delay="0"/>
                                  </p:stCondLst>
                                  <p:childTnLst>
                                    <p:anim calcmode="lin" valueType="num">
                                      <p:cBhvr additive="base">
                                        <p:cTn id="40" dur="500"/>
                                        <p:tgtEl>
                                          <p:spTgt spid="7"/>
                                        </p:tgtEl>
                                        <p:attrNameLst>
                                          <p:attrName>ppt_x</p:attrName>
                                        </p:attrNameLst>
                                      </p:cBhvr>
                                      <p:tavLst>
                                        <p:tav tm="0">
                                          <p:val>
                                            <p:strVal val="ppt_x"/>
                                          </p:val>
                                        </p:tav>
                                        <p:tav tm="100000">
                                          <p:val>
                                            <p:strVal val="ppt_x"/>
                                          </p:val>
                                        </p:tav>
                                      </p:tavLst>
                                    </p:anim>
                                    <p:anim calcmode="lin" valueType="num">
                                      <p:cBhvr additive="base">
                                        <p:cTn id="41" dur="500"/>
                                        <p:tgtEl>
                                          <p:spTgt spid="7"/>
                                        </p:tgtEl>
                                        <p:attrNameLst>
                                          <p:attrName>ppt_y</p:attrName>
                                        </p:attrNameLst>
                                      </p:cBhvr>
                                      <p:tavLst>
                                        <p:tav tm="0">
                                          <p:val>
                                            <p:strVal val="ppt_y"/>
                                          </p:val>
                                        </p:tav>
                                        <p:tav tm="100000">
                                          <p:val>
                                            <p:strVal val="1+ppt_h/2"/>
                                          </p:val>
                                        </p:tav>
                                      </p:tavLst>
                                    </p:anim>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accel="50000" decel="5000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accel="50000" decel="5000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accel="50000" decel="50000" fill="hold" nodeType="clickEffect">
                                  <p:stCondLst>
                                    <p:cond delay="0"/>
                                  </p:stCondLst>
                                  <p:childTnLst>
                                    <p:anim calcmode="lin" valueType="num">
                                      <p:cBhvr additive="base">
                                        <p:cTn id="56" dur="500"/>
                                        <p:tgtEl>
                                          <p:spTgt spid="9"/>
                                        </p:tgtEl>
                                        <p:attrNameLst>
                                          <p:attrName>ppt_x</p:attrName>
                                        </p:attrNameLst>
                                      </p:cBhvr>
                                      <p:tavLst>
                                        <p:tav tm="0">
                                          <p:val>
                                            <p:strVal val="ppt_x"/>
                                          </p:val>
                                        </p:tav>
                                        <p:tav tm="100000">
                                          <p:val>
                                            <p:strVal val="ppt_x"/>
                                          </p:val>
                                        </p:tav>
                                      </p:tavLst>
                                    </p:anim>
                                    <p:anim calcmode="lin" valueType="num">
                                      <p:cBhvr additive="base">
                                        <p:cTn id="57" dur="500"/>
                                        <p:tgtEl>
                                          <p:spTgt spid="9"/>
                                        </p:tgtEl>
                                        <p:attrNameLst>
                                          <p:attrName>ppt_y</p:attrName>
                                        </p:attrNameLst>
                                      </p:cBhvr>
                                      <p:tavLst>
                                        <p:tav tm="0">
                                          <p:val>
                                            <p:strVal val="ppt_y"/>
                                          </p:val>
                                        </p:tav>
                                        <p:tav tm="100000">
                                          <p:val>
                                            <p:strVal val="1+ppt_h/2"/>
                                          </p:val>
                                        </p:tav>
                                      </p:tavLst>
                                    </p:anim>
                                    <p:set>
                                      <p:cBhvr>
                                        <p:cTn id="58" dur="1" fill="hold">
                                          <p:stCondLst>
                                            <p:cond delay="499"/>
                                          </p:stCondLst>
                                        </p:cTn>
                                        <p:tgtEl>
                                          <p:spTgt spid="9"/>
                                        </p:tgtEl>
                                        <p:attrNameLst>
                                          <p:attrName>style.visibility</p:attrName>
                                        </p:attrNameLst>
                                      </p:cBhvr>
                                      <p:to>
                                        <p:strVal val="hidden"/>
                                      </p:to>
                                    </p:set>
                                  </p:childTnLst>
                                </p:cTn>
                              </p:par>
                              <p:par>
                                <p:cTn id="59" presetID="2" presetClass="exit" presetSubtype="4" accel="50000" decel="50000" fill="hold" grpId="1" nodeType="with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accel="50000" decel="5000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accel="50000" decel="5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accel="50000" decel="50000" fill="hold" nodeType="clickEffect">
                                  <p:stCondLst>
                                    <p:cond delay="0"/>
                                  </p:stCondLst>
                                  <p:childTnLst>
                                    <p:anim calcmode="lin" valueType="num">
                                      <p:cBhvr additive="base">
                                        <p:cTn id="76" dur="500"/>
                                        <p:tgtEl>
                                          <p:spTgt spid="10"/>
                                        </p:tgtEl>
                                        <p:attrNameLst>
                                          <p:attrName>ppt_x</p:attrName>
                                        </p:attrNameLst>
                                      </p:cBhvr>
                                      <p:tavLst>
                                        <p:tav tm="0">
                                          <p:val>
                                            <p:strVal val="ppt_x"/>
                                          </p:val>
                                        </p:tav>
                                        <p:tav tm="100000">
                                          <p:val>
                                            <p:strVal val="ppt_x"/>
                                          </p:val>
                                        </p:tav>
                                      </p:tavLst>
                                    </p:anim>
                                    <p:anim calcmode="lin" valueType="num">
                                      <p:cBhvr additive="base">
                                        <p:cTn id="77" dur="500"/>
                                        <p:tgtEl>
                                          <p:spTgt spid="10"/>
                                        </p:tgtEl>
                                        <p:attrNameLst>
                                          <p:attrName>ppt_y</p:attrName>
                                        </p:attrNameLst>
                                      </p:cBhvr>
                                      <p:tavLst>
                                        <p:tav tm="0">
                                          <p:val>
                                            <p:strVal val="ppt_y"/>
                                          </p:val>
                                        </p:tav>
                                        <p:tav tm="100000">
                                          <p:val>
                                            <p:strVal val="1+ppt_h/2"/>
                                          </p:val>
                                        </p:tav>
                                      </p:tavLst>
                                    </p:anim>
                                    <p:set>
                                      <p:cBhvr>
                                        <p:cTn id="78" dur="1" fill="hold">
                                          <p:stCondLst>
                                            <p:cond delay="499"/>
                                          </p:stCondLst>
                                        </p:cTn>
                                        <p:tgtEl>
                                          <p:spTgt spid="10"/>
                                        </p:tgtEl>
                                        <p:attrNameLst>
                                          <p:attrName>style.visibility</p:attrName>
                                        </p:attrNameLst>
                                      </p:cBhvr>
                                      <p:to>
                                        <p:strVal val="hidden"/>
                                      </p:to>
                                    </p:set>
                                  </p:childTnLst>
                                </p:cTn>
                              </p:par>
                              <p:par>
                                <p:cTn id="79" presetID="2" presetClass="exit" presetSubtype="4" accel="50000" decel="50000" fill="hold" grpId="1" nodeType="withEffect">
                                  <p:stCondLst>
                                    <p:cond delay="0"/>
                                  </p:stCondLst>
                                  <p:childTnLst>
                                    <p:anim calcmode="lin" valueType="num">
                                      <p:cBhvr additive="base">
                                        <p:cTn id="80" dur="500"/>
                                        <p:tgtEl>
                                          <p:spTgt spid="11"/>
                                        </p:tgtEl>
                                        <p:attrNameLst>
                                          <p:attrName>ppt_x</p:attrName>
                                        </p:attrNameLst>
                                      </p:cBhvr>
                                      <p:tavLst>
                                        <p:tav tm="0">
                                          <p:val>
                                            <p:strVal val="ppt_x"/>
                                          </p:val>
                                        </p:tav>
                                        <p:tav tm="100000">
                                          <p:val>
                                            <p:strVal val="ppt_x"/>
                                          </p:val>
                                        </p:tav>
                                      </p:tavLst>
                                    </p:anim>
                                    <p:anim calcmode="lin" valueType="num">
                                      <p:cBhvr additive="base">
                                        <p:cTn id="81" dur="500"/>
                                        <p:tgtEl>
                                          <p:spTgt spid="11"/>
                                        </p:tgtEl>
                                        <p:attrNameLst>
                                          <p:attrName>ppt_y</p:attrName>
                                        </p:attrNameLst>
                                      </p:cBhvr>
                                      <p:tavLst>
                                        <p:tav tm="0">
                                          <p:val>
                                            <p:strVal val="ppt_y"/>
                                          </p:val>
                                        </p:tav>
                                        <p:tav tm="100000">
                                          <p:val>
                                            <p:strVal val="1+ppt_h/2"/>
                                          </p:val>
                                        </p:tav>
                                      </p:tavLst>
                                    </p:anim>
                                    <p:set>
                                      <p:cBhvr>
                                        <p:cTn id="8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11" grpId="0"/>
      <p:bldP spid="11" grpId="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 name="Group 45"/>
          <p:cNvGrpSpPr/>
          <p:nvPr/>
        </p:nvGrpSpPr>
        <p:grpSpPr>
          <a:xfrm>
            <a:off x="7264400" y="2628900"/>
            <a:ext cx="4927600" cy="6515100"/>
            <a:chOff x="-127000" y="-88900"/>
            <a:chExt cx="4927600" cy="6515100"/>
          </a:xfrm>
        </p:grpSpPr>
        <p:pic>
          <p:nvPicPr>
            <p:cNvPr id="44" name="pasted-image.png"/>
            <p:cNvPicPr/>
            <p:nvPr/>
          </p:nvPicPr>
          <p:blipFill>
            <a:blip r:embed="rId2">
              <a:extLst/>
            </a:blip>
            <a:srcRect t="1294" b="1294"/>
            <a:stretch>
              <a:fillRect/>
            </a:stretch>
          </p:blipFill>
          <p:spPr>
            <a:xfrm>
              <a:off x="0" y="0"/>
              <a:ext cx="4673600" cy="6184900"/>
            </a:xfrm>
            <a:prstGeom prst="rect">
              <a:avLst/>
            </a:prstGeom>
            <a:ln>
              <a:noFill/>
            </a:ln>
            <a:effectLst/>
          </p:spPr>
        </p:pic>
        <p:pic>
          <p:nvPicPr>
            <p:cNvPr id="43" name="Picture 42"/>
            <p:cNvPicPr/>
            <p:nvPr/>
          </p:nvPicPr>
          <p:blipFill>
            <a:blip r:embed="rId3">
              <a:extLst/>
            </a:blip>
            <a:stretch>
              <a:fillRect/>
            </a:stretch>
          </p:blipFill>
          <p:spPr>
            <a:xfrm>
              <a:off x="-127000" y="-88900"/>
              <a:ext cx="4927600" cy="6515100"/>
            </a:xfrm>
            <a:prstGeom prst="rect">
              <a:avLst/>
            </a:prstGeom>
            <a:effectLst/>
          </p:spPr>
        </p:pic>
      </p:grpSp>
      <p:sp>
        <p:nvSpPr>
          <p:cNvPr id="46" name="Shape 46"/>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DH as A Pedagogical Tool</a:t>
            </a:r>
          </a:p>
        </p:txBody>
      </p:sp>
      <p:sp>
        <p:nvSpPr>
          <p:cNvPr id="47" name="Shape 47"/>
          <p:cNvSpPr>
            <a:spLocks noGrp="1"/>
          </p:cNvSpPr>
          <p:nvPr>
            <p:ph type="body" idx="1"/>
          </p:nvPr>
        </p:nvSpPr>
        <p:spPr>
          <a:xfrm>
            <a:off x="825500" y="2768600"/>
            <a:ext cx="5988098" cy="6184900"/>
          </a:xfrm>
          <a:prstGeom prst="rect">
            <a:avLst/>
          </a:prstGeom>
        </p:spPr>
        <p:txBody>
          <a:bodyPr>
            <a:normAutofit/>
          </a:bodyPr>
          <a:lstStyle/>
          <a:p>
            <a:pPr lvl="0">
              <a:spcBef>
                <a:spcPts val="2000"/>
              </a:spcBef>
              <a:buBlip>
                <a:blip r:embed="rId4"/>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Students become curators</a:t>
            </a:r>
          </a:p>
          <a:p>
            <a:pPr lvl="0">
              <a:spcBef>
                <a:spcPts val="2000"/>
              </a:spcBef>
              <a:buBlip>
                <a:blip r:embed="rId4"/>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Students gain professional experience</a:t>
            </a:r>
          </a:p>
          <a:p>
            <a:pPr lvl="0">
              <a:spcBef>
                <a:spcPts val="2000"/>
              </a:spcBef>
              <a:buBlip>
                <a:blip r:embed="rId4"/>
              </a:buBlip>
              <a:defRPr sz="1800">
                <a:solidFill>
                  <a:srgbClr val="000000"/>
                </a:solidFill>
                <a:effectLst/>
              </a:defRPr>
            </a:pPr>
            <a:r>
              <a:rPr sz="3200" dirty="0">
                <a:solidFill>
                  <a:srgbClr val="4F5C3F"/>
                </a:solidFill>
                <a:effectLst>
                  <a:outerShdw blurRad="25400" dist="12700" rotWithShape="0">
                    <a:srgbClr val="FFFFFF">
                      <a:alpha val="45000"/>
                    </a:srgbClr>
                  </a:outerShdw>
                </a:effectLst>
              </a:rPr>
              <a:t>Students learn technical skills</a:t>
            </a:r>
            <a:endParaRPr sz="3200" dirty="0" smtClean="0">
              <a:solidFill>
                <a:srgbClr val="4F5C3F"/>
              </a:solidFill>
              <a:effectLst>
                <a:outerShdw blurRad="25400" dist="12700" rotWithShape="0">
                  <a:srgbClr val="FFFFFF">
                    <a:alpha val="45000"/>
                  </a:srgbClr>
                </a:outerShdw>
              </a:effectLst>
            </a:endParaRPr>
          </a:p>
          <a:p>
            <a:pPr lvl="0">
              <a:spcBef>
                <a:spcPts val="2000"/>
              </a:spcBef>
              <a:buBlip>
                <a:blip r:embed="rId4"/>
              </a:buBlip>
              <a:defRPr sz="1800">
                <a:solidFill>
                  <a:srgbClr val="000000"/>
                </a:solidFill>
                <a:effectLst/>
              </a:defRPr>
            </a:pPr>
            <a:r>
              <a:rPr lang="en-US" sz="3200" dirty="0" smtClean="0">
                <a:solidFill>
                  <a:srgbClr val="4F5C3F"/>
                </a:solidFill>
                <a:effectLst>
                  <a:outerShdw blurRad="25400" dist="12700" rotWithShape="0">
                    <a:srgbClr val="FFFFFF">
                      <a:alpha val="45000"/>
                    </a:srgbClr>
                  </a:outerShdw>
                </a:effectLst>
              </a:rPr>
              <a:t>Students envision themselves as part of a community</a:t>
            </a:r>
          </a:p>
          <a:p>
            <a:pPr lvl="0">
              <a:spcBef>
                <a:spcPts val="2000"/>
              </a:spcBef>
              <a:buBlip>
                <a:blip r:embed="rId4"/>
              </a:buBlip>
              <a:defRPr sz="1800">
                <a:solidFill>
                  <a:srgbClr val="000000"/>
                </a:solidFill>
                <a:effectLst/>
              </a:defRPr>
            </a:pPr>
            <a:r>
              <a:rPr lang="en-US" sz="3200" dirty="0" smtClean="0">
                <a:solidFill>
                  <a:srgbClr val="4F5C3F"/>
                </a:solidFill>
                <a:effectLst>
                  <a:outerShdw blurRad="25400" dist="12700" rotWithShape="0">
                    <a:srgbClr val="FFFFFF">
                      <a:alpha val="45000"/>
                    </a:srgbClr>
                  </a:outerShdw>
                </a:effectLst>
              </a:rPr>
              <a:t>Faculty network with other programs and resources</a:t>
            </a:r>
            <a:endParaRPr sz="3200" dirty="0">
              <a:solidFill>
                <a:srgbClr val="4F5C3F"/>
              </a:solidFill>
              <a:effectLst>
                <a:outerShdw blurRad="25400" dist="12700" rotWithShape="0">
                  <a:srgbClr val="FFFFFF">
                    <a:alpha val="45000"/>
                  </a:srgbClr>
                </a:outerShd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7">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4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build="p" bldLvl="5" animBg="1" advAuto="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pPr lvl="0">
              <a:defRPr sz="1800" cap="none" spc="0">
                <a:solidFill>
                  <a:srgbClr val="000000"/>
                </a:solidFill>
                <a:effectLst/>
              </a:defRPr>
            </a:pPr>
            <a:r>
              <a:rPr sz="6400" cap="all" spc="320">
                <a:solidFill>
                  <a:srgbClr val="FBF9E6"/>
                </a:solidFill>
                <a:effectLst>
                  <a:outerShdw blurRad="25400" dist="25400" dir="16200000" rotWithShape="0">
                    <a:srgbClr val="3A3A3A">
                      <a:alpha val="70000"/>
                    </a:srgbClr>
                  </a:outerShdw>
                </a:effectLst>
              </a:rPr>
              <a:t>Food as a Writing Class Theme</a:t>
            </a:r>
          </a:p>
        </p:txBody>
      </p:sp>
      <p:grpSp>
        <p:nvGrpSpPr>
          <p:cNvPr id="52" name="Group 52"/>
          <p:cNvGrpSpPr/>
          <p:nvPr/>
        </p:nvGrpSpPr>
        <p:grpSpPr>
          <a:xfrm>
            <a:off x="986366" y="3162300"/>
            <a:ext cx="5334001" cy="4140201"/>
            <a:chOff x="-127000" y="-88900"/>
            <a:chExt cx="5334000" cy="4140200"/>
          </a:xfrm>
        </p:grpSpPr>
        <p:pic>
          <p:nvPicPr>
            <p:cNvPr id="51" name="pasted-image.png"/>
            <p:cNvPicPr/>
            <p:nvPr/>
          </p:nvPicPr>
          <p:blipFill>
            <a:blip r:embed="rId2">
              <a:extLst/>
            </a:blip>
            <a:srcRect l="1779" r="1779"/>
            <a:stretch>
              <a:fillRect/>
            </a:stretch>
          </p:blipFill>
          <p:spPr>
            <a:xfrm>
              <a:off x="0" y="0"/>
              <a:ext cx="5080000" cy="3810000"/>
            </a:xfrm>
            <a:prstGeom prst="rect">
              <a:avLst/>
            </a:prstGeom>
            <a:ln>
              <a:noFill/>
            </a:ln>
            <a:effectLst/>
          </p:spPr>
        </p:pic>
        <p:pic>
          <p:nvPicPr>
            <p:cNvPr id="50" name="Picture 49"/>
            <p:cNvPicPr/>
            <p:nvPr/>
          </p:nvPicPr>
          <p:blipFill>
            <a:blip r:embed="rId3">
              <a:extLst/>
            </a:blip>
            <a:stretch>
              <a:fillRect/>
            </a:stretch>
          </p:blipFill>
          <p:spPr>
            <a:xfrm>
              <a:off x="-127000" y="-88900"/>
              <a:ext cx="5334000" cy="4140200"/>
            </a:xfrm>
            <a:prstGeom prst="rect">
              <a:avLst/>
            </a:prstGeom>
            <a:effectLst/>
          </p:spPr>
        </p:pic>
      </p:grpSp>
      <p:grpSp>
        <p:nvGrpSpPr>
          <p:cNvPr id="55" name="Group 55"/>
          <p:cNvGrpSpPr/>
          <p:nvPr/>
        </p:nvGrpSpPr>
        <p:grpSpPr>
          <a:xfrm>
            <a:off x="6642099" y="3162300"/>
            <a:ext cx="5334001" cy="4140201"/>
            <a:chOff x="-127000" y="-88900"/>
            <a:chExt cx="5334000" cy="4140200"/>
          </a:xfrm>
        </p:grpSpPr>
        <p:pic>
          <p:nvPicPr>
            <p:cNvPr id="54" name="pasted-image.png"/>
            <p:cNvPicPr/>
            <p:nvPr/>
          </p:nvPicPr>
          <p:blipFill>
            <a:blip r:embed="rId4">
              <a:extLst/>
            </a:blip>
            <a:srcRect/>
            <a:stretch>
              <a:fillRect/>
            </a:stretch>
          </p:blipFill>
          <p:spPr>
            <a:xfrm>
              <a:off x="0" y="0"/>
              <a:ext cx="5080000" cy="3810000"/>
            </a:xfrm>
            <a:prstGeom prst="rect">
              <a:avLst/>
            </a:prstGeom>
            <a:ln>
              <a:noFill/>
            </a:ln>
            <a:effectLst/>
          </p:spPr>
        </p:pic>
        <p:pic>
          <p:nvPicPr>
            <p:cNvPr id="53" name="Picture 52"/>
            <p:cNvPicPr/>
            <p:nvPr/>
          </p:nvPicPr>
          <p:blipFill>
            <a:blip r:embed="rId3">
              <a:extLst/>
            </a:blip>
            <a:stretch>
              <a:fillRect/>
            </a:stretch>
          </p:blipFill>
          <p:spPr>
            <a:xfrm>
              <a:off x="-127000" y="-88900"/>
              <a:ext cx="5334000" cy="4140200"/>
            </a:xfrm>
            <a:prstGeom prst="rect">
              <a:avLst/>
            </a:prstGeom>
            <a:effectLst/>
          </p:spPr>
        </p:pic>
      </p:grpSp>
      <p:sp>
        <p:nvSpPr>
          <p:cNvPr id="56" name="Shape 56"/>
          <p:cNvSpPr/>
          <p:nvPr/>
        </p:nvSpPr>
        <p:spPr>
          <a:xfrm>
            <a:off x="1134690" y="7158566"/>
            <a:ext cx="4639420" cy="11430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0" tIns="0" rIns="0" bIns="0" anchor="ctr">
            <a:spAutoFit/>
          </a:bodyPr>
          <a:lstStyle/>
          <a:p>
            <a:pPr lvl="0">
              <a:lnSpc>
                <a:spcPct val="100000"/>
              </a:lnSpc>
              <a:defRPr sz="1800">
                <a:solidFill>
                  <a:srgbClr val="000000"/>
                </a:solidFill>
                <a:effectLst/>
              </a:defRPr>
            </a:pPr>
            <a:r>
              <a:rPr sz="3600" b="1">
                <a:latin typeface="Baskerville"/>
                <a:ea typeface="Baskerville"/>
                <a:cs typeface="Baskerville"/>
                <a:sym typeface="Baskerville"/>
              </a:rPr>
              <a:t>Pleasure &amp; Bonding:</a:t>
            </a:r>
          </a:p>
          <a:p>
            <a:pPr lvl="0" algn="l">
              <a:lnSpc>
                <a:spcPct val="100000"/>
              </a:lnSpc>
              <a:defRPr sz="1800">
                <a:solidFill>
                  <a:srgbClr val="000000"/>
                </a:solidFill>
                <a:effectLst/>
              </a:defRPr>
            </a:pPr>
            <a:r>
              <a:rPr sz="3600" b="1">
                <a:latin typeface="Baskerville"/>
                <a:ea typeface="Baskerville"/>
                <a:cs typeface="Baskerville"/>
                <a:sym typeface="Baskerville"/>
              </a:rPr>
              <a:t>Discussion</a:t>
            </a:r>
          </a:p>
        </p:txBody>
      </p:sp>
      <p:sp>
        <p:nvSpPr>
          <p:cNvPr id="57" name="Shape 57"/>
          <p:cNvSpPr/>
          <p:nvPr/>
        </p:nvSpPr>
        <p:spPr>
          <a:xfrm>
            <a:off x="6718866" y="7158566"/>
            <a:ext cx="5934001" cy="11430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0" tIns="0" rIns="0" bIns="0" anchor="ctr">
            <a:spAutoFit/>
          </a:bodyPr>
          <a:lstStyle/>
          <a:p>
            <a:pPr lvl="0">
              <a:lnSpc>
                <a:spcPct val="100000"/>
              </a:lnSpc>
              <a:defRPr sz="1800">
                <a:solidFill>
                  <a:srgbClr val="000000"/>
                </a:solidFill>
                <a:effectLst/>
              </a:defRPr>
            </a:pPr>
            <a:r>
              <a:rPr sz="3600" b="1">
                <a:latin typeface="Baskerville"/>
                <a:ea typeface="Baskerville"/>
                <a:cs typeface="Baskerville"/>
                <a:sym typeface="Baskerville"/>
              </a:rPr>
              <a:t>Multi-sensory Experience:</a:t>
            </a:r>
          </a:p>
          <a:p>
            <a:pPr lvl="0" algn="l">
              <a:lnSpc>
                <a:spcPct val="100000"/>
              </a:lnSpc>
              <a:defRPr sz="1800">
                <a:solidFill>
                  <a:srgbClr val="000000"/>
                </a:solidFill>
                <a:effectLst/>
              </a:defRPr>
            </a:pPr>
            <a:r>
              <a:rPr sz="3600" b="1">
                <a:latin typeface="Baskerville"/>
                <a:ea typeface="Baskerville"/>
                <a:cs typeface="Baskerville"/>
                <a:sym typeface="Baskerville"/>
              </a:rPr>
              <a:t>Description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49056"/>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49056"/>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3717</TotalTime>
  <Words>294</Words>
  <Application>Microsoft Macintosh PowerPoint</Application>
  <PresentationFormat>Custom</PresentationFormat>
  <Paragraphs>53</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Kyoto</vt:lpstr>
      <vt:lpstr>Digital Humanities</vt:lpstr>
      <vt:lpstr>Outline</vt:lpstr>
      <vt:lpstr>Research Challenges</vt:lpstr>
      <vt:lpstr>Slide 4</vt:lpstr>
      <vt:lpstr>Slide 5</vt:lpstr>
      <vt:lpstr>The Exhibition: Preparation &amp; Opening</vt:lpstr>
      <vt:lpstr>Project Outcomes &amp; Recommendations</vt:lpstr>
      <vt:lpstr>DH as A Pedagogical Tool</vt:lpstr>
      <vt:lpstr>Food as a Writing Class Theme</vt:lpstr>
      <vt:lpstr>Slide 10</vt:lpstr>
      <vt:lpstr>Slide 11</vt:lpstr>
      <vt:lpstr>Slide 12</vt:lpstr>
      <vt:lpstr>Slide 13</vt:lpstr>
      <vt:lpstr>Writing Skills</vt:lpstr>
      <vt:lpstr>Diction &amp; Presentation</vt:lpstr>
      <vt:lpstr>Unanticipated Benefits</vt:lpstr>
      <vt:lpstr>Slide 17</vt:lpstr>
      <vt:lpstr>Slide 18</vt:lpstr>
      <vt:lpstr>Slide 19</vt:lpstr>
      <vt:lpstr>Ongoing Challenges &amp; Considerations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Crimson Fried &amp; Taste of the Tide</dc:title>
  <cp:lastModifiedBy>Lauren Cardon</cp:lastModifiedBy>
  <cp:revision>12</cp:revision>
  <dcterms:created xsi:type="dcterms:W3CDTF">2017-04-18T01:33:54Z</dcterms:created>
  <dcterms:modified xsi:type="dcterms:W3CDTF">2017-04-19T17:41:32Z</dcterms:modified>
</cp:coreProperties>
</file>